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73"/>
  </p:notesMasterIdLst>
  <p:sldIdLst>
    <p:sldId id="332" r:id="rId5"/>
    <p:sldId id="256" r:id="rId6"/>
    <p:sldId id="257" r:id="rId7"/>
    <p:sldId id="258" r:id="rId8"/>
    <p:sldId id="259" r:id="rId9"/>
    <p:sldId id="336" r:id="rId10"/>
    <p:sldId id="260" r:id="rId11"/>
    <p:sldId id="261" r:id="rId12"/>
    <p:sldId id="335" r:id="rId13"/>
    <p:sldId id="262" r:id="rId14"/>
    <p:sldId id="263" r:id="rId15"/>
    <p:sldId id="333" r:id="rId16"/>
    <p:sldId id="279" r:id="rId17"/>
    <p:sldId id="280" r:id="rId18"/>
    <p:sldId id="281" r:id="rId19"/>
    <p:sldId id="282" r:id="rId20"/>
    <p:sldId id="296" r:id="rId21"/>
    <p:sldId id="327" r:id="rId22"/>
    <p:sldId id="328" r:id="rId23"/>
    <p:sldId id="297" r:id="rId24"/>
    <p:sldId id="329" r:id="rId25"/>
    <p:sldId id="293" r:id="rId26"/>
    <p:sldId id="307" r:id="rId27"/>
    <p:sldId id="309" r:id="rId28"/>
    <p:sldId id="310" r:id="rId29"/>
    <p:sldId id="312" r:id="rId30"/>
    <p:sldId id="311" r:id="rId31"/>
    <p:sldId id="295" r:id="rId32"/>
    <p:sldId id="326" r:id="rId33"/>
    <p:sldId id="286" r:id="rId34"/>
    <p:sldId id="287" r:id="rId35"/>
    <p:sldId id="288" r:id="rId36"/>
    <p:sldId id="289" r:id="rId37"/>
    <p:sldId id="290" r:id="rId38"/>
    <p:sldId id="292" r:id="rId39"/>
    <p:sldId id="302" r:id="rId40"/>
    <p:sldId id="303" r:id="rId41"/>
    <p:sldId id="304" r:id="rId42"/>
    <p:sldId id="306" r:id="rId43"/>
    <p:sldId id="285" r:id="rId44"/>
    <p:sldId id="283" r:id="rId45"/>
    <p:sldId id="284" r:id="rId46"/>
    <p:sldId id="294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2" r:id="rId56"/>
    <p:sldId id="330" r:id="rId57"/>
    <p:sldId id="264" r:id="rId58"/>
    <p:sldId id="265" r:id="rId59"/>
    <p:sldId id="266" r:id="rId60"/>
    <p:sldId id="267" r:id="rId61"/>
    <p:sldId id="268" r:id="rId62"/>
    <p:sldId id="269" r:id="rId63"/>
    <p:sldId id="278" r:id="rId64"/>
    <p:sldId id="277" r:id="rId65"/>
    <p:sldId id="276" r:id="rId66"/>
    <p:sldId id="275" r:id="rId67"/>
    <p:sldId id="274" r:id="rId68"/>
    <p:sldId id="273" r:id="rId69"/>
    <p:sldId id="272" r:id="rId70"/>
    <p:sldId id="271" r:id="rId71"/>
    <p:sldId id="270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D3E"/>
    <a:srgbClr val="FFFFFF"/>
    <a:srgbClr val="EE752E"/>
    <a:srgbClr val="40404C"/>
    <a:srgbClr val="404040"/>
    <a:srgbClr val="2E2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2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D0E70-4CBA-48C1-9EED-19C8415CB7BC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91700B5-5057-4D0D-BBBD-78D96D732CF8}">
      <dgm:prSet/>
      <dgm:spPr>
        <a:solidFill>
          <a:schemeClr val="bg2"/>
        </a:solidFill>
      </dgm:spPr>
      <dgm:t>
        <a:bodyPr/>
        <a:lstStyle/>
        <a:p>
          <a:r>
            <a:rPr lang="en-US"/>
            <a:t>PE / RA Agreement</a:t>
          </a:r>
        </a:p>
      </dgm:t>
    </dgm:pt>
    <dgm:pt modelId="{DB8D1579-C0C1-47E3-BDD4-9C7DF2444406}" type="parTrans" cxnId="{C02FF91E-8B36-4E3E-AD2F-DE62CC50ED27}">
      <dgm:prSet/>
      <dgm:spPr/>
      <dgm:t>
        <a:bodyPr/>
        <a:lstStyle/>
        <a:p>
          <a:endParaRPr lang="en-US"/>
        </a:p>
      </dgm:t>
    </dgm:pt>
    <dgm:pt modelId="{CDD58AE7-394F-4E8C-A08D-03B971160E5A}" type="sibTrans" cxnId="{C02FF91E-8B36-4E3E-AD2F-DE62CC50ED27}">
      <dgm:prSet/>
      <dgm:spPr/>
      <dgm:t>
        <a:bodyPr/>
        <a:lstStyle/>
        <a:p>
          <a:endParaRPr lang="en-US"/>
        </a:p>
      </dgm:t>
    </dgm:pt>
    <dgm:pt modelId="{17732016-89EE-4AD3-BECB-6648EEB14571}">
      <dgm:prSet/>
      <dgm:spPr>
        <a:solidFill>
          <a:srgbClr val="F49D3E"/>
        </a:solidFill>
        <a:ln>
          <a:noFill/>
        </a:ln>
      </dgm:spPr>
      <dgm:t>
        <a:bodyPr/>
        <a:lstStyle/>
        <a:p>
          <a:r>
            <a:rPr lang="en-US" dirty="0"/>
            <a:t>Right of Entry Permit </a:t>
          </a:r>
        </a:p>
      </dgm:t>
    </dgm:pt>
    <dgm:pt modelId="{4F751DDC-7C8E-4AC4-844F-CC27B657F80C}" type="parTrans" cxnId="{5C047B02-E0C0-45C1-8EDB-CBE8F9F5EC70}">
      <dgm:prSet/>
      <dgm:spPr/>
      <dgm:t>
        <a:bodyPr/>
        <a:lstStyle/>
        <a:p>
          <a:endParaRPr lang="en-US"/>
        </a:p>
      </dgm:t>
    </dgm:pt>
    <dgm:pt modelId="{8FC60C88-90A5-436F-8201-83A68DAFC78F}" type="sibTrans" cxnId="{5C047B02-E0C0-45C1-8EDB-CBE8F9F5EC70}">
      <dgm:prSet/>
      <dgm:spPr/>
      <dgm:t>
        <a:bodyPr/>
        <a:lstStyle/>
        <a:p>
          <a:endParaRPr lang="en-US"/>
        </a:p>
      </dgm:t>
    </dgm:pt>
    <dgm:pt modelId="{A3738FA7-AA0F-418E-864E-287EF504A914}">
      <dgm:prSet/>
      <dgm:spPr>
        <a:solidFill>
          <a:srgbClr val="F49D3E"/>
        </a:solidFill>
        <a:ln>
          <a:noFill/>
        </a:ln>
      </dgm:spPr>
      <dgm:t>
        <a:bodyPr/>
        <a:lstStyle/>
        <a:p>
          <a:r>
            <a:rPr lang="en-US"/>
            <a:t>Flagger Protection</a:t>
          </a:r>
        </a:p>
      </dgm:t>
    </dgm:pt>
    <dgm:pt modelId="{8BD89B3C-58E1-4662-8BF7-A876A5EAF857}" type="parTrans" cxnId="{2CD37114-3B42-4FDA-8B31-CCD805A3D559}">
      <dgm:prSet/>
      <dgm:spPr/>
      <dgm:t>
        <a:bodyPr/>
        <a:lstStyle/>
        <a:p>
          <a:endParaRPr lang="en-US"/>
        </a:p>
      </dgm:t>
    </dgm:pt>
    <dgm:pt modelId="{4B7BE48B-61EB-499D-8B8C-687B24B79A64}" type="sibTrans" cxnId="{2CD37114-3B42-4FDA-8B31-CCD805A3D559}">
      <dgm:prSet/>
      <dgm:spPr/>
      <dgm:t>
        <a:bodyPr/>
        <a:lstStyle/>
        <a:p>
          <a:endParaRPr lang="en-US"/>
        </a:p>
      </dgm:t>
    </dgm:pt>
    <dgm:pt modelId="{BC4BBF37-AD6B-4102-BDF9-92D57AC4996F}">
      <dgm:prSet/>
      <dgm:spPr>
        <a:solidFill>
          <a:srgbClr val="F49D3E"/>
        </a:solidFill>
        <a:ln>
          <a:noFill/>
        </a:ln>
      </dgm:spPr>
      <dgm:t>
        <a:bodyPr/>
        <a:lstStyle/>
        <a:p>
          <a:r>
            <a:rPr lang="en-US" dirty="0"/>
            <a:t>ROW Maps</a:t>
          </a:r>
        </a:p>
      </dgm:t>
    </dgm:pt>
    <dgm:pt modelId="{52CA694C-1E54-499C-84BE-D206E7872C80}" type="parTrans" cxnId="{59EA3BE1-007A-4BD9-9496-7CD5B1E8146C}">
      <dgm:prSet/>
      <dgm:spPr/>
      <dgm:t>
        <a:bodyPr/>
        <a:lstStyle/>
        <a:p>
          <a:endParaRPr lang="en-US"/>
        </a:p>
      </dgm:t>
    </dgm:pt>
    <dgm:pt modelId="{E4EA3360-D221-4ACA-B5CA-630B9B61870C}" type="sibTrans" cxnId="{59EA3BE1-007A-4BD9-9496-7CD5B1E8146C}">
      <dgm:prSet/>
      <dgm:spPr/>
      <dgm:t>
        <a:bodyPr/>
        <a:lstStyle/>
        <a:p>
          <a:endParaRPr lang="en-US"/>
        </a:p>
      </dgm:t>
    </dgm:pt>
    <dgm:pt modelId="{63868AD3-E5B2-4BCA-8D56-2C08475FD83F}">
      <dgm:prSet/>
      <dgm:spPr>
        <a:solidFill>
          <a:srgbClr val="F49D3E"/>
        </a:solidFill>
        <a:ln>
          <a:noFill/>
        </a:ln>
      </dgm:spPr>
      <dgm:t>
        <a:bodyPr/>
        <a:lstStyle/>
        <a:p>
          <a:r>
            <a:rPr lang="en-US"/>
            <a:t>At-Grade Railroad Crossings</a:t>
          </a:r>
        </a:p>
      </dgm:t>
    </dgm:pt>
    <dgm:pt modelId="{07E4B0F2-5111-41C2-B38D-76AAA1184E9A}" type="parTrans" cxnId="{D4E13422-674A-49F7-BF29-8902E71407D6}">
      <dgm:prSet/>
      <dgm:spPr/>
      <dgm:t>
        <a:bodyPr/>
        <a:lstStyle/>
        <a:p>
          <a:endParaRPr lang="en-US"/>
        </a:p>
      </dgm:t>
    </dgm:pt>
    <dgm:pt modelId="{1537552A-5040-4685-A410-AA3ED5BAA064}" type="sibTrans" cxnId="{D4E13422-674A-49F7-BF29-8902E71407D6}">
      <dgm:prSet/>
      <dgm:spPr/>
      <dgm:t>
        <a:bodyPr/>
        <a:lstStyle/>
        <a:p>
          <a:endParaRPr lang="en-US"/>
        </a:p>
      </dgm:t>
    </dgm:pt>
    <dgm:pt modelId="{6D6AA1C2-3145-46C7-87FA-50888EC33D4C}">
      <dgm:prSet/>
      <dgm:spPr>
        <a:solidFill>
          <a:srgbClr val="F49D3E"/>
        </a:solidFill>
        <a:ln>
          <a:noFill/>
        </a:ln>
      </dgm:spPr>
      <dgm:t>
        <a:bodyPr/>
        <a:lstStyle/>
        <a:p>
          <a:r>
            <a:rPr lang="en-US" dirty="0"/>
            <a:t>Grade Separated Crossings</a:t>
          </a:r>
        </a:p>
      </dgm:t>
    </dgm:pt>
    <dgm:pt modelId="{AA252B93-4B88-4FD9-B8DD-373A72520D63}" type="parTrans" cxnId="{2FF34B27-3948-47E5-AF7A-96B7F930CD5F}">
      <dgm:prSet/>
      <dgm:spPr/>
      <dgm:t>
        <a:bodyPr/>
        <a:lstStyle/>
        <a:p>
          <a:endParaRPr lang="en-US"/>
        </a:p>
      </dgm:t>
    </dgm:pt>
    <dgm:pt modelId="{10568A1A-16F0-4233-88BD-6BB577DEE3B4}" type="sibTrans" cxnId="{2FF34B27-3948-47E5-AF7A-96B7F930CD5F}">
      <dgm:prSet/>
      <dgm:spPr/>
      <dgm:t>
        <a:bodyPr/>
        <a:lstStyle/>
        <a:p>
          <a:endParaRPr lang="en-US"/>
        </a:p>
      </dgm:t>
    </dgm:pt>
    <dgm:pt modelId="{4FE93B5C-35E4-483A-B838-D52D5FD46558}">
      <dgm:prSet/>
      <dgm:spPr>
        <a:solidFill>
          <a:srgbClr val="F49D3E"/>
        </a:solidFill>
        <a:ln>
          <a:noFill/>
        </a:ln>
      </dgm:spPr>
      <dgm:t>
        <a:bodyPr/>
        <a:lstStyle/>
        <a:p>
          <a:r>
            <a:rPr lang="en-US" dirty="0"/>
            <a:t>Maintenance Consent Letter</a:t>
          </a:r>
        </a:p>
      </dgm:t>
    </dgm:pt>
    <dgm:pt modelId="{C394D03D-0C9E-4B59-BB77-6D4C810551B0}" type="parTrans" cxnId="{1E12E6F5-7D65-46A2-8016-5EE0A788A3BF}">
      <dgm:prSet/>
      <dgm:spPr/>
      <dgm:t>
        <a:bodyPr/>
        <a:lstStyle/>
        <a:p>
          <a:endParaRPr lang="en-US"/>
        </a:p>
      </dgm:t>
    </dgm:pt>
    <dgm:pt modelId="{C9DBD749-ADAA-4E35-AF85-7C9BD80579C2}" type="sibTrans" cxnId="{1E12E6F5-7D65-46A2-8016-5EE0A788A3BF}">
      <dgm:prSet/>
      <dgm:spPr/>
      <dgm:t>
        <a:bodyPr/>
        <a:lstStyle/>
        <a:p>
          <a:endParaRPr lang="en-US"/>
        </a:p>
      </dgm:t>
    </dgm:pt>
    <dgm:pt modelId="{7270C359-86CD-46E7-913B-BE1C4B7C6CA0}">
      <dgm:prSet/>
      <dgm:spPr>
        <a:solidFill>
          <a:schemeClr val="bg2"/>
        </a:solidFill>
      </dgm:spPr>
      <dgm:t>
        <a:bodyPr/>
        <a:lstStyle/>
        <a:p>
          <a:r>
            <a:rPr lang="en-US"/>
            <a:t>Railroad Perspective and Operations</a:t>
          </a:r>
        </a:p>
      </dgm:t>
    </dgm:pt>
    <dgm:pt modelId="{1B4A1C10-6537-4A25-A1DE-8CECCD7193A2}" type="parTrans" cxnId="{2E66670C-25A1-408A-8D50-874FA3BC5DD6}">
      <dgm:prSet/>
      <dgm:spPr/>
      <dgm:t>
        <a:bodyPr/>
        <a:lstStyle/>
        <a:p>
          <a:endParaRPr lang="en-US"/>
        </a:p>
      </dgm:t>
    </dgm:pt>
    <dgm:pt modelId="{452C6922-7DB6-49D4-AA7B-EBCDB778413D}" type="sibTrans" cxnId="{2E66670C-25A1-408A-8D50-874FA3BC5DD6}">
      <dgm:prSet/>
      <dgm:spPr/>
      <dgm:t>
        <a:bodyPr/>
        <a:lstStyle/>
        <a:p>
          <a:endParaRPr lang="en-US"/>
        </a:p>
      </dgm:t>
    </dgm:pt>
    <dgm:pt modelId="{6D2BF9C5-0DFD-40A4-8982-C2E27C01AC8E}">
      <dgm:prSet/>
      <dgm:spPr>
        <a:solidFill>
          <a:srgbClr val="F49D3E"/>
        </a:solidFill>
        <a:ln>
          <a:noFill/>
        </a:ln>
      </dgm:spPr>
      <dgm:t>
        <a:bodyPr/>
        <a:lstStyle/>
        <a:p>
          <a:r>
            <a:rPr lang="en-US"/>
            <a:t>Utility Crossing or Encroachment</a:t>
          </a:r>
        </a:p>
      </dgm:t>
    </dgm:pt>
    <dgm:pt modelId="{53772DDC-349F-4082-8A11-8D8691D7F4F8}" type="parTrans" cxnId="{F2B282B8-6FD7-436F-99E6-0B41525C3E0C}">
      <dgm:prSet/>
      <dgm:spPr/>
      <dgm:t>
        <a:bodyPr/>
        <a:lstStyle/>
        <a:p>
          <a:endParaRPr lang="en-US"/>
        </a:p>
      </dgm:t>
    </dgm:pt>
    <dgm:pt modelId="{8C57352C-F492-456A-97ED-1D2DCB093C81}" type="sibTrans" cxnId="{F2B282B8-6FD7-436F-99E6-0B41525C3E0C}">
      <dgm:prSet/>
      <dgm:spPr/>
      <dgm:t>
        <a:bodyPr/>
        <a:lstStyle/>
        <a:p>
          <a:endParaRPr lang="en-US"/>
        </a:p>
      </dgm:t>
    </dgm:pt>
    <dgm:pt modelId="{5CA22A72-84FF-4264-BEA4-BCBC7A79CF00}">
      <dgm:prSet/>
      <dgm:spPr>
        <a:solidFill>
          <a:schemeClr val="bg2"/>
        </a:solidFill>
      </dgm:spPr>
      <dgm:t>
        <a:bodyPr/>
        <a:lstStyle/>
        <a:p>
          <a:r>
            <a:rPr lang="en-US"/>
            <a:t>Drainage Modification</a:t>
          </a:r>
        </a:p>
      </dgm:t>
    </dgm:pt>
    <dgm:pt modelId="{5EB61275-AFF0-4609-BE5C-6045883F4C9B}" type="sibTrans" cxnId="{A56288B0-9281-4391-9EA8-C000BCEE3E78}">
      <dgm:prSet/>
      <dgm:spPr/>
      <dgm:t>
        <a:bodyPr/>
        <a:lstStyle/>
        <a:p>
          <a:endParaRPr lang="en-US"/>
        </a:p>
      </dgm:t>
    </dgm:pt>
    <dgm:pt modelId="{075D15F5-7D7D-411F-BBA2-DDA37563D42E}" type="parTrans" cxnId="{A56288B0-9281-4391-9EA8-C000BCEE3E78}">
      <dgm:prSet/>
      <dgm:spPr/>
      <dgm:t>
        <a:bodyPr/>
        <a:lstStyle/>
        <a:p>
          <a:endParaRPr lang="en-US"/>
        </a:p>
      </dgm:t>
    </dgm:pt>
    <dgm:pt modelId="{DE6EFE8C-B704-4F84-AA84-B91B25F62744}">
      <dgm:prSet/>
      <dgm:spPr>
        <a:solidFill>
          <a:schemeClr val="bg2"/>
        </a:solidFill>
      </dgm:spPr>
      <dgm:t>
        <a:bodyPr/>
        <a:lstStyle/>
        <a:p>
          <a:r>
            <a:rPr lang="en-US"/>
            <a:t>Property Sales and Leases</a:t>
          </a:r>
        </a:p>
      </dgm:t>
    </dgm:pt>
    <dgm:pt modelId="{6EBFBF38-4751-4197-9A2E-B0C088A1B968}" type="parTrans" cxnId="{5C9528E1-FB41-47AA-8C4E-0ACAD38E06A3}">
      <dgm:prSet/>
      <dgm:spPr/>
      <dgm:t>
        <a:bodyPr/>
        <a:lstStyle/>
        <a:p>
          <a:endParaRPr lang="en-US"/>
        </a:p>
      </dgm:t>
    </dgm:pt>
    <dgm:pt modelId="{98BAC0B2-97A7-4A07-87BC-6AA6D1A790FD}" type="sibTrans" cxnId="{5C9528E1-FB41-47AA-8C4E-0ACAD38E06A3}">
      <dgm:prSet/>
      <dgm:spPr/>
      <dgm:t>
        <a:bodyPr/>
        <a:lstStyle/>
        <a:p>
          <a:endParaRPr lang="en-US"/>
        </a:p>
      </dgm:t>
    </dgm:pt>
    <dgm:pt modelId="{BCA7F309-E9ED-4FA8-A593-3BC70ADA3E62}" type="pres">
      <dgm:prSet presAssocID="{87DD0E70-4CBA-48C1-9EED-19C8415CB7BC}" presName="diagram" presStyleCnt="0">
        <dgm:presLayoutVars>
          <dgm:dir/>
          <dgm:resizeHandles val="exact"/>
        </dgm:presLayoutVars>
      </dgm:prSet>
      <dgm:spPr/>
    </dgm:pt>
    <dgm:pt modelId="{B87A751D-A670-48C7-8A08-363DD979FCA8}" type="pres">
      <dgm:prSet presAssocID="{791700B5-5057-4D0D-BBBD-78D96D732CF8}" presName="node" presStyleLbl="node1" presStyleIdx="0" presStyleCnt="11" custLinFactX="33027" custLinFactNeighborX="100000" custLinFactNeighborY="11901">
        <dgm:presLayoutVars>
          <dgm:bulletEnabled val="1"/>
        </dgm:presLayoutVars>
      </dgm:prSet>
      <dgm:spPr/>
    </dgm:pt>
    <dgm:pt modelId="{3D88550D-F2F4-4D13-86E6-CBB3E5F7E1C0}" type="pres">
      <dgm:prSet presAssocID="{CDD58AE7-394F-4E8C-A08D-03B971160E5A}" presName="sibTrans" presStyleCnt="0"/>
      <dgm:spPr/>
    </dgm:pt>
    <dgm:pt modelId="{B9DB7C4F-493C-497B-8B68-8371CBFA622C}" type="pres">
      <dgm:prSet presAssocID="{17732016-89EE-4AD3-BECB-6648EEB14571}" presName="node" presStyleLbl="node1" presStyleIdx="1" presStyleCnt="11" custLinFactY="151181" custLinFactNeighborX="23027" custLinFactNeighborY="200000">
        <dgm:presLayoutVars>
          <dgm:bulletEnabled val="1"/>
        </dgm:presLayoutVars>
      </dgm:prSet>
      <dgm:spPr/>
    </dgm:pt>
    <dgm:pt modelId="{EAFF6BFD-B628-4AB1-B72F-9E3C289B5031}" type="pres">
      <dgm:prSet presAssocID="{8FC60C88-90A5-436F-8201-83A68DAFC78F}" presName="sibTrans" presStyleCnt="0"/>
      <dgm:spPr/>
    </dgm:pt>
    <dgm:pt modelId="{E681DF6D-52C2-427F-9F12-C4ABDC174024}" type="pres">
      <dgm:prSet presAssocID="{A3738FA7-AA0F-418E-864E-287EF504A914}" presName="node" presStyleLbl="node1" presStyleIdx="2" presStyleCnt="11" custLinFactX="-100000" custLinFactY="148945" custLinFactNeighborX="-103591" custLinFactNeighborY="200000">
        <dgm:presLayoutVars>
          <dgm:bulletEnabled val="1"/>
        </dgm:presLayoutVars>
      </dgm:prSet>
      <dgm:spPr/>
    </dgm:pt>
    <dgm:pt modelId="{708A6F83-419A-473D-A9E8-5F41715D8C0E}" type="pres">
      <dgm:prSet presAssocID="{4B7BE48B-61EB-499D-8B8C-687B24B79A64}" presName="sibTrans" presStyleCnt="0"/>
      <dgm:spPr/>
    </dgm:pt>
    <dgm:pt modelId="{648F31B8-20E4-4D51-91E2-1B800F372539}" type="pres">
      <dgm:prSet presAssocID="{BC4BBF37-AD6B-4102-BDF9-92D57AC4996F}" presName="node" presStyleLbl="node1" presStyleIdx="3" presStyleCnt="11" custLinFactX="33027" custLinFactY="19530" custLinFactNeighborX="100000" custLinFactNeighborY="100000">
        <dgm:presLayoutVars>
          <dgm:bulletEnabled val="1"/>
        </dgm:presLayoutVars>
      </dgm:prSet>
      <dgm:spPr/>
    </dgm:pt>
    <dgm:pt modelId="{2F745E1F-E01E-49B0-B471-AF55D02B5791}" type="pres">
      <dgm:prSet presAssocID="{E4EA3360-D221-4ACA-B5CA-630B9B61870C}" presName="sibTrans" presStyleCnt="0"/>
      <dgm:spPr/>
    </dgm:pt>
    <dgm:pt modelId="{86E13C2C-7369-49C2-B039-FCC407F290E5}" type="pres">
      <dgm:prSet presAssocID="{63868AD3-E5B2-4BCA-8D56-2C08475FD83F}" presName="node" presStyleLbl="node1" presStyleIdx="4" presStyleCnt="11" custLinFactX="37905" custLinFactY="21574" custLinFactNeighborX="100000" custLinFactNeighborY="100000">
        <dgm:presLayoutVars>
          <dgm:bulletEnabled val="1"/>
        </dgm:presLayoutVars>
      </dgm:prSet>
      <dgm:spPr/>
    </dgm:pt>
    <dgm:pt modelId="{B14E8275-7102-4EB9-A575-4A7CBB144E4C}" type="pres">
      <dgm:prSet presAssocID="{1537552A-5040-4685-A410-AA3ED5BAA064}" presName="sibTrans" presStyleCnt="0"/>
      <dgm:spPr/>
    </dgm:pt>
    <dgm:pt modelId="{BFCCE9C4-4F94-4FCE-B454-4F0DAD7DFA54}" type="pres">
      <dgm:prSet presAssocID="{6D6AA1C2-3145-46C7-87FA-50888EC33D4C}" presName="node" presStyleLbl="node1" presStyleIdx="5" presStyleCnt="11" custLinFactNeighborX="27905" custLinFactNeighborY="8334">
        <dgm:presLayoutVars>
          <dgm:bulletEnabled val="1"/>
        </dgm:presLayoutVars>
      </dgm:prSet>
      <dgm:spPr/>
    </dgm:pt>
    <dgm:pt modelId="{9F248D1C-6396-40CB-BB56-DD77AAFCB4BA}" type="pres">
      <dgm:prSet presAssocID="{10568A1A-16F0-4233-88BD-6BB577DEE3B4}" presName="sibTrans" presStyleCnt="0"/>
      <dgm:spPr/>
    </dgm:pt>
    <dgm:pt modelId="{EEE3B3CA-6621-4F57-9484-F023C5101A03}" type="pres">
      <dgm:prSet presAssocID="{4FE93B5C-35E4-483A-B838-D52D5FD46558}" presName="node" presStyleLbl="node1" presStyleIdx="6" presStyleCnt="11" custLinFactNeighborX="16869" custLinFactNeighborY="1997">
        <dgm:presLayoutVars>
          <dgm:bulletEnabled val="1"/>
        </dgm:presLayoutVars>
      </dgm:prSet>
      <dgm:spPr/>
    </dgm:pt>
    <dgm:pt modelId="{C5353218-8BEC-405C-88B5-34137890879F}" type="pres">
      <dgm:prSet presAssocID="{C9DBD749-ADAA-4E35-AF85-7C9BD80579C2}" presName="sibTrans" presStyleCnt="0"/>
      <dgm:spPr/>
    </dgm:pt>
    <dgm:pt modelId="{F6C9EDCE-D67E-44F0-AD93-84CA48E5631A}" type="pres">
      <dgm:prSet presAssocID="{5CA22A72-84FF-4264-BEA4-BCBC7A79CF00}" presName="node" presStyleLbl="node1" presStyleIdx="7" presStyleCnt="11" custLinFactX="37905" custLinFactY="-100000" custLinFactNeighborX="100000" custLinFactNeighborY="-119954">
        <dgm:presLayoutVars>
          <dgm:bulletEnabled val="1"/>
        </dgm:presLayoutVars>
      </dgm:prSet>
      <dgm:spPr/>
    </dgm:pt>
    <dgm:pt modelId="{7047468E-2607-454B-A431-32430570B134}" type="pres">
      <dgm:prSet presAssocID="{5EB61275-AFF0-4609-BE5C-6045883F4C9B}" presName="sibTrans" presStyleCnt="0"/>
      <dgm:spPr/>
    </dgm:pt>
    <dgm:pt modelId="{1249CA1C-7E77-4BB5-8376-9D7997E8B9AA}" type="pres">
      <dgm:prSet presAssocID="{7270C359-86CD-46E7-913B-BE1C4B7C6CA0}" presName="node" presStyleLbl="node1" presStyleIdx="8" presStyleCnt="11" custLinFactX="-100000" custLinFactY="-100000" custLinFactNeighborX="-103590" custLinFactNeighborY="-122310">
        <dgm:presLayoutVars>
          <dgm:bulletEnabled val="1"/>
        </dgm:presLayoutVars>
      </dgm:prSet>
      <dgm:spPr/>
    </dgm:pt>
    <dgm:pt modelId="{11013147-15CD-4535-8378-A4E63A193387}" type="pres">
      <dgm:prSet presAssocID="{452C6922-7DB6-49D4-AA7B-EBCDB778413D}" presName="sibTrans" presStyleCnt="0"/>
      <dgm:spPr/>
    </dgm:pt>
    <dgm:pt modelId="{6A14EAD1-C2E7-4703-B400-99747D15EC5B}" type="pres">
      <dgm:prSet presAssocID="{6D2BF9C5-0DFD-40A4-8982-C2E27C01AC8E}" presName="node" presStyleLbl="node1" presStyleIdx="9" presStyleCnt="11" custLinFactX="92905" custLinFactNeighborX="100000" custLinFactNeighborY="1181">
        <dgm:presLayoutVars>
          <dgm:bulletEnabled val="1"/>
        </dgm:presLayoutVars>
      </dgm:prSet>
      <dgm:spPr/>
    </dgm:pt>
    <dgm:pt modelId="{1BB04DC2-2267-450F-A037-740C151E7D66}" type="pres">
      <dgm:prSet presAssocID="{8C57352C-F492-456A-97ED-1D2DCB093C81}" presName="sibTrans" presStyleCnt="0"/>
      <dgm:spPr/>
    </dgm:pt>
    <dgm:pt modelId="{A99421B4-FC3A-4C36-A901-F7BDBBD64578}" type="pres">
      <dgm:prSet presAssocID="{DE6EFE8C-B704-4F84-AA84-B91B25F62744}" presName="node" presStyleLbl="node1" presStyleIdx="10" presStyleCnt="11" custLinFactX="-48091" custLinFactY="-100000" custLinFactNeighborX="-100000" custLinFactNeighborY="-124440">
        <dgm:presLayoutVars>
          <dgm:bulletEnabled val="1"/>
        </dgm:presLayoutVars>
      </dgm:prSet>
      <dgm:spPr/>
    </dgm:pt>
  </dgm:ptLst>
  <dgm:cxnLst>
    <dgm:cxn modelId="{5C047B02-E0C0-45C1-8EDB-CBE8F9F5EC70}" srcId="{87DD0E70-4CBA-48C1-9EED-19C8415CB7BC}" destId="{17732016-89EE-4AD3-BECB-6648EEB14571}" srcOrd="1" destOrd="0" parTransId="{4F751DDC-7C8E-4AC4-844F-CC27B657F80C}" sibTransId="{8FC60C88-90A5-436F-8201-83A68DAFC78F}"/>
    <dgm:cxn modelId="{8854A008-1049-4AD0-B345-81B28EF6DC89}" type="presOf" srcId="{4FE93B5C-35E4-483A-B838-D52D5FD46558}" destId="{EEE3B3CA-6621-4F57-9484-F023C5101A03}" srcOrd="0" destOrd="0" presId="urn:microsoft.com/office/officeart/2005/8/layout/default"/>
    <dgm:cxn modelId="{2E66670C-25A1-408A-8D50-874FA3BC5DD6}" srcId="{87DD0E70-4CBA-48C1-9EED-19C8415CB7BC}" destId="{7270C359-86CD-46E7-913B-BE1C4B7C6CA0}" srcOrd="8" destOrd="0" parTransId="{1B4A1C10-6537-4A25-A1DE-8CECCD7193A2}" sibTransId="{452C6922-7DB6-49D4-AA7B-EBCDB778413D}"/>
    <dgm:cxn modelId="{2CD37114-3B42-4FDA-8B31-CCD805A3D559}" srcId="{87DD0E70-4CBA-48C1-9EED-19C8415CB7BC}" destId="{A3738FA7-AA0F-418E-864E-287EF504A914}" srcOrd="2" destOrd="0" parTransId="{8BD89B3C-58E1-4662-8BF7-A876A5EAF857}" sibTransId="{4B7BE48B-61EB-499D-8B8C-687B24B79A64}"/>
    <dgm:cxn modelId="{2C4BB014-FAAA-4EA4-97DD-89CE804B1FD8}" type="presOf" srcId="{87DD0E70-4CBA-48C1-9EED-19C8415CB7BC}" destId="{BCA7F309-E9ED-4FA8-A593-3BC70ADA3E62}" srcOrd="0" destOrd="0" presId="urn:microsoft.com/office/officeart/2005/8/layout/default"/>
    <dgm:cxn modelId="{40765E1E-2B53-439B-ADCB-69279332D2EA}" type="presOf" srcId="{17732016-89EE-4AD3-BECB-6648EEB14571}" destId="{B9DB7C4F-493C-497B-8B68-8371CBFA622C}" srcOrd="0" destOrd="0" presId="urn:microsoft.com/office/officeart/2005/8/layout/default"/>
    <dgm:cxn modelId="{C02FF91E-8B36-4E3E-AD2F-DE62CC50ED27}" srcId="{87DD0E70-4CBA-48C1-9EED-19C8415CB7BC}" destId="{791700B5-5057-4D0D-BBBD-78D96D732CF8}" srcOrd="0" destOrd="0" parTransId="{DB8D1579-C0C1-47E3-BDD4-9C7DF2444406}" sibTransId="{CDD58AE7-394F-4E8C-A08D-03B971160E5A}"/>
    <dgm:cxn modelId="{D4E13422-674A-49F7-BF29-8902E71407D6}" srcId="{87DD0E70-4CBA-48C1-9EED-19C8415CB7BC}" destId="{63868AD3-E5B2-4BCA-8D56-2C08475FD83F}" srcOrd="4" destOrd="0" parTransId="{07E4B0F2-5111-41C2-B38D-76AAA1184E9A}" sibTransId="{1537552A-5040-4685-A410-AA3ED5BAA064}"/>
    <dgm:cxn modelId="{B081C226-7A07-4D49-8E82-1232B510CCD5}" type="presOf" srcId="{6D2BF9C5-0DFD-40A4-8982-C2E27C01AC8E}" destId="{6A14EAD1-C2E7-4703-B400-99747D15EC5B}" srcOrd="0" destOrd="0" presId="urn:microsoft.com/office/officeart/2005/8/layout/default"/>
    <dgm:cxn modelId="{2FF34B27-3948-47E5-AF7A-96B7F930CD5F}" srcId="{87DD0E70-4CBA-48C1-9EED-19C8415CB7BC}" destId="{6D6AA1C2-3145-46C7-87FA-50888EC33D4C}" srcOrd="5" destOrd="0" parTransId="{AA252B93-4B88-4FD9-B8DD-373A72520D63}" sibTransId="{10568A1A-16F0-4233-88BD-6BB577DEE3B4}"/>
    <dgm:cxn modelId="{47170735-F761-433E-9443-61420D7AAF5E}" type="presOf" srcId="{63868AD3-E5B2-4BCA-8D56-2C08475FD83F}" destId="{86E13C2C-7369-49C2-B039-FCC407F290E5}" srcOrd="0" destOrd="0" presId="urn:microsoft.com/office/officeart/2005/8/layout/default"/>
    <dgm:cxn modelId="{BACDF341-677B-4614-9FC6-71EEC9A95E55}" type="presOf" srcId="{6D6AA1C2-3145-46C7-87FA-50888EC33D4C}" destId="{BFCCE9C4-4F94-4FCE-B454-4F0DAD7DFA54}" srcOrd="0" destOrd="0" presId="urn:microsoft.com/office/officeart/2005/8/layout/default"/>
    <dgm:cxn modelId="{AE645067-18B9-438A-8138-34838306EA41}" type="presOf" srcId="{BC4BBF37-AD6B-4102-BDF9-92D57AC4996F}" destId="{648F31B8-20E4-4D51-91E2-1B800F372539}" srcOrd="0" destOrd="0" presId="urn:microsoft.com/office/officeart/2005/8/layout/default"/>
    <dgm:cxn modelId="{8FF7BA6A-02C4-4AFB-9E4D-FA7EF3DCC6CA}" type="presOf" srcId="{5CA22A72-84FF-4264-BEA4-BCBC7A79CF00}" destId="{F6C9EDCE-D67E-44F0-AD93-84CA48E5631A}" srcOrd="0" destOrd="0" presId="urn:microsoft.com/office/officeart/2005/8/layout/default"/>
    <dgm:cxn modelId="{D5240294-D4B1-4034-A8DF-C15253479054}" type="presOf" srcId="{A3738FA7-AA0F-418E-864E-287EF504A914}" destId="{E681DF6D-52C2-427F-9F12-C4ABDC174024}" srcOrd="0" destOrd="0" presId="urn:microsoft.com/office/officeart/2005/8/layout/default"/>
    <dgm:cxn modelId="{B9FB199F-1FBA-4E36-AA68-4D37EDBAA4D7}" type="presOf" srcId="{791700B5-5057-4D0D-BBBD-78D96D732CF8}" destId="{B87A751D-A670-48C7-8A08-363DD979FCA8}" srcOrd="0" destOrd="0" presId="urn:microsoft.com/office/officeart/2005/8/layout/default"/>
    <dgm:cxn modelId="{A56288B0-9281-4391-9EA8-C000BCEE3E78}" srcId="{87DD0E70-4CBA-48C1-9EED-19C8415CB7BC}" destId="{5CA22A72-84FF-4264-BEA4-BCBC7A79CF00}" srcOrd="7" destOrd="0" parTransId="{075D15F5-7D7D-411F-BBA2-DDA37563D42E}" sibTransId="{5EB61275-AFF0-4609-BE5C-6045883F4C9B}"/>
    <dgm:cxn modelId="{F2B282B8-6FD7-436F-99E6-0B41525C3E0C}" srcId="{87DD0E70-4CBA-48C1-9EED-19C8415CB7BC}" destId="{6D2BF9C5-0DFD-40A4-8982-C2E27C01AC8E}" srcOrd="9" destOrd="0" parTransId="{53772DDC-349F-4082-8A11-8D8691D7F4F8}" sibTransId="{8C57352C-F492-456A-97ED-1D2DCB093C81}"/>
    <dgm:cxn modelId="{18E3B7BE-5FC4-4225-AB00-54A50F2E489E}" type="presOf" srcId="{7270C359-86CD-46E7-913B-BE1C4B7C6CA0}" destId="{1249CA1C-7E77-4BB5-8376-9D7997E8B9AA}" srcOrd="0" destOrd="0" presId="urn:microsoft.com/office/officeart/2005/8/layout/default"/>
    <dgm:cxn modelId="{5C9528E1-FB41-47AA-8C4E-0ACAD38E06A3}" srcId="{87DD0E70-4CBA-48C1-9EED-19C8415CB7BC}" destId="{DE6EFE8C-B704-4F84-AA84-B91B25F62744}" srcOrd="10" destOrd="0" parTransId="{6EBFBF38-4751-4197-9A2E-B0C088A1B968}" sibTransId="{98BAC0B2-97A7-4A07-87BC-6AA6D1A790FD}"/>
    <dgm:cxn modelId="{59EA3BE1-007A-4BD9-9496-7CD5B1E8146C}" srcId="{87DD0E70-4CBA-48C1-9EED-19C8415CB7BC}" destId="{BC4BBF37-AD6B-4102-BDF9-92D57AC4996F}" srcOrd="3" destOrd="0" parTransId="{52CA694C-1E54-499C-84BE-D206E7872C80}" sibTransId="{E4EA3360-D221-4ACA-B5CA-630B9B61870C}"/>
    <dgm:cxn modelId="{471FE7E6-D76E-4CF9-A00D-1147CDECD40C}" type="presOf" srcId="{DE6EFE8C-B704-4F84-AA84-B91B25F62744}" destId="{A99421B4-FC3A-4C36-A901-F7BDBBD64578}" srcOrd="0" destOrd="0" presId="urn:microsoft.com/office/officeart/2005/8/layout/default"/>
    <dgm:cxn modelId="{1E12E6F5-7D65-46A2-8016-5EE0A788A3BF}" srcId="{87DD0E70-4CBA-48C1-9EED-19C8415CB7BC}" destId="{4FE93B5C-35E4-483A-B838-D52D5FD46558}" srcOrd="6" destOrd="0" parTransId="{C394D03D-0C9E-4B59-BB77-6D4C810551B0}" sibTransId="{C9DBD749-ADAA-4E35-AF85-7C9BD80579C2}"/>
    <dgm:cxn modelId="{6B36BF84-1B52-4D60-AF05-FE8619C66890}" type="presParOf" srcId="{BCA7F309-E9ED-4FA8-A593-3BC70ADA3E62}" destId="{B87A751D-A670-48C7-8A08-363DD979FCA8}" srcOrd="0" destOrd="0" presId="urn:microsoft.com/office/officeart/2005/8/layout/default"/>
    <dgm:cxn modelId="{B2A37672-ADEC-4ABD-9D27-13816651FE5C}" type="presParOf" srcId="{BCA7F309-E9ED-4FA8-A593-3BC70ADA3E62}" destId="{3D88550D-F2F4-4D13-86E6-CBB3E5F7E1C0}" srcOrd="1" destOrd="0" presId="urn:microsoft.com/office/officeart/2005/8/layout/default"/>
    <dgm:cxn modelId="{DF72277C-B792-4CE5-937A-06FFA7650A15}" type="presParOf" srcId="{BCA7F309-E9ED-4FA8-A593-3BC70ADA3E62}" destId="{B9DB7C4F-493C-497B-8B68-8371CBFA622C}" srcOrd="2" destOrd="0" presId="urn:microsoft.com/office/officeart/2005/8/layout/default"/>
    <dgm:cxn modelId="{4695C0C9-C9EC-44B8-95BD-296F6DE127D0}" type="presParOf" srcId="{BCA7F309-E9ED-4FA8-A593-3BC70ADA3E62}" destId="{EAFF6BFD-B628-4AB1-B72F-9E3C289B5031}" srcOrd="3" destOrd="0" presId="urn:microsoft.com/office/officeart/2005/8/layout/default"/>
    <dgm:cxn modelId="{500F29E2-5517-4176-9508-0B0C1D1DC0B9}" type="presParOf" srcId="{BCA7F309-E9ED-4FA8-A593-3BC70ADA3E62}" destId="{E681DF6D-52C2-427F-9F12-C4ABDC174024}" srcOrd="4" destOrd="0" presId="urn:microsoft.com/office/officeart/2005/8/layout/default"/>
    <dgm:cxn modelId="{B72F4EBF-D37C-4D9A-BBE8-814615F67FC1}" type="presParOf" srcId="{BCA7F309-E9ED-4FA8-A593-3BC70ADA3E62}" destId="{708A6F83-419A-473D-A9E8-5F41715D8C0E}" srcOrd="5" destOrd="0" presId="urn:microsoft.com/office/officeart/2005/8/layout/default"/>
    <dgm:cxn modelId="{2BF31612-B52A-4956-A511-5A250A78D995}" type="presParOf" srcId="{BCA7F309-E9ED-4FA8-A593-3BC70ADA3E62}" destId="{648F31B8-20E4-4D51-91E2-1B800F372539}" srcOrd="6" destOrd="0" presId="urn:microsoft.com/office/officeart/2005/8/layout/default"/>
    <dgm:cxn modelId="{8C4FD15B-EA11-496E-8A92-4056E0F38210}" type="presParOf" srcId="{BCA7F309-E9ED-4FA8-A593-3BC70ADA3E62}" destId="{2F745E1F-E01E-49B0-B471-AF55D02B5791}" srcOrd="7" destOrd="0" presId="urn:microsoft.com/office/officeart/2005/8/layout/default"/>
    <dgm:cxn modelId="{0E1055BC-A25E-4752-B365-C646323DBAF0}" type="presParOf" srcId="{BCA7F309-E9ED-4FA8-A593-3BC70ADA3E62}" destId="{86E13C2C-7369-49C2-B039-FCC407F290E5}" srcOrd="8" destOrd="0" presId="urn:microsoft.com/office/officeart/2005/8/layout/default"/>
    <dgm:cxn modelId="{1E495F4B-2E35-4E6F-AB41-7AA315FB67F5}" type="presParOf" srcId="{BCA7F309-E9ED-4FA8-A593-3BC70ADA3E62}" destId="{B14E8275-7102-4EB9-A575-4A7CBB144E4C}" srcOrd="9" destOrd="0" presId="urn:microsoft.com/office/officeart/2005/8/layout/default"/>
    <dgm:cxn modelId="{1D10DB6E-A430-42AC-8D00-BD515664C883}" type="presParOf" srcId="{BCA7F309-E9ED-4FA8-A593-3BC70ADA3E62}" destId="{BFCCE9C4-4F94-4FCE-B454-4F0DAD7DFA54}" srcOrd="10" destOrd="0" presId="urn:microsoft.com/office/officeart/2005/8/layout/default"/>
    <dgm:cxn modelId="{12819C01-64E9-4331-AB25-EC65282D92A2}" type="presParOf" srcId="{BCA7F309-E9ED-4FA8-A593-3BC70ADA3E62}" destId="{9F248D1C-6396-40CB-BB56-DD77AAFCB4BA}" srcOrd="11" destOrd="0" presId="urn:microsoft.com/office/officeart/2005/8/layout/default"/>
    <dgm:cxn modelId="{FE85D89B-8E68-4B61-91AB-2153A43D53FB}" type="presParOf" srcId="{BCA7F309-E9ED-4FA8-A593-3BC70ADA3E62}" destId="{EEE3B3CA-6621-4F57-9484-F023C5101A03}" srcOrd="12" destOrd="0" presId="urn:microsoft.com/office/officeart/2005/8/layout/default"/>
    <dgm:cxn modelId="{B86FD0F0-4EE2-47DF-9841-E4BC2EE0E6A1}" type="presParOf" srcId="{BCA7F309-E9ED-4FA8-A593-3BC70ADA3E62}" destId="{C5353218-8BEC-405C-88B5-34137890879F}" srcOrd="13" destOrd="0" presId="urn:microsoft.com/office/officeart/2005/8/layout/default"/>
    <dgm:cxn modelId="{6A533F0B-AB62-49A1-B99F-7AFACCA7F8EB}" type="presParOf" srcId="{BCA7F309-E9ED-4FA8-A593-3BC70ADA3E62}" destId="{F6C9EDCE-D67E-44F0-AD93-84CA48E5631A}" srcOrd="14" destOrd="0" presId="urn:microsoft.com/office/officeart/2005/8/layout/default"/>
    <dgm:cxn modelId="{994073B7-EB2E-4C36-B17C-D61B52BDD07B}" type="presParOf" srcId="{BCA7F309-E9ED-4FA8-A593-3BC70ADA3E62}" destId="{7047468E-2607-454B-A431-32430570B134}" srcOrd="15" destOrd="0" presId="urn:microsoft.com/office/officeart/2005/8/layout/default"/>
    <dgm:cxn modelId="{5B0D4A7E-299E-4D95-811B-CA7D726BCB64}" type="presParOf" srcId="{BCA7F309-E9ED-4FA8-A593-3BC70ADA3E62}" destId="{1249CA1C-7E77-4BB5-8376-9D7997E8B9AA}" srcOrd="16" destOrd="0" presId="urn:microsoft.com/office/officeart/2005/8/layout/default"/>
    <dgm:cxn modelId="{0E255C9C-810D-414E-8CF7-197DC726CC8F}" type="presParOf" srcId="{BCA7F309-E9ED-4FA8-A593-3BC70ADA3E62}" destId="{11013147-15CD-4535-8378-A4E63A193387}" srcOrd="17" destOrd="0" presId="urn:microsoft.com/office/officeart/2005/8/layout/default"/>
    <dgm:cxn modelId="{15E6617F-AAA5-45EF-985C-04829D2B94F7}" type="presParOf" srcId="{BCA7F309-E9ED-4FA8-A593-3BC70ADA3E62}" destId="{6A14EAD1-C2E7-4703-B400-99747D15EC5B}" srcOrd="18" destOrd="0" presId="urn:microsoft.com/office/officeart/2005/8/layout/default"/>
    <dgm:cxn modelId="{EFC5A43A-1B24-4DDF-AAFE-F65078444720}" type="presParOf" srcId="{BCA7F309-E9ED-4FA8-A593-3BC70ADA3E62}" destId="{1BB04DC2-2267-450F-A037-740C151E7D66}" srcOrd="19" destOrd="0" presId="urn:microsoft.com/office/officeart/2005/8/layout/default"/>
    <dgm:cxn modelId="{A4048B27-12BA-4628-8714-3AB320BECC9F}" type="presParOf" srcId="{BCA7F309-E9ED-4FA8-A593-3BC70ADA3E62}" destId="{A99421B4-FC3A-4C36-A901-F7BDBBD64578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A751D-A670-48C7-8A08-363DD979FCA8}">
      <dsp:nvSpPr>
        <dsp:cNvPr id="0" name=""/>
        <dsp:cNvSpPr/>
      </dsp:nvSpPr>
      <dsp:spPr>
        <a:xfrm>
          <a:off x="2255677" y="99131"/>
          <a:ext cx="1362879" cy="817727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PE / RA Agreement</a:t>
          </a:r>
        </a:p>
      </dsp:txBody>
      <dsp:txXfrm>
        <a:off x="2255677" y="99131"/>
        <a:ext cx="1362879" cy="817727"/>
      </dsp:txXfrm>
    </dsp:sp>
    <dsp:sp modelId="{B9DB7C4F-493C-497B-8B68-8371CBFA622C}">
      <dsp:nvSpPr>
        <dsp:cNvPr id="0" name=""/>
        <dsp:cNvSpPr/>
      </dsp:nvSpPr>
      <dsp:spPr>
        <a:xfrm>
          <a:off x="2255677" y="2865674"/>
          <a:ext cx="1362879" cy="817727"/>
        </a:xfrm>
        <a:prstGeom prst="rect">
          <a:avLst/>
        </a:prstGeom>
        <a:solidFill>
          <a:srgbClr val="F49D3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Right of Entry Permit </a:t>
          </a:r>
        </a:p>
      </dsp:txBody>
      <dsp:txXfrm>
        <a:off x="2255677" y="2865674"/>
        <a:ext cx="1362879" cy="817727"/>
      </dsp:txXfrm>
    </dsp:sp>
    <dsp:sp modelId="{E681DF6D-52C2-427F-9F12-C4ABDC174024}">
      <dsp:nvSpPr>
        <dsp:cNvPr id="0" name=""/>
        <dsp:cNvSpPr/>
      </dsp:nvSpPr>
      <dsp:spPr>
        <a:xfrm>
          <a:off x="666314" y="2855233"/>
          <a:ext cx="1362879" cy="817727"/>
        </a:xfrm>
        <a:prstGeom prst="rect">
          <a:avLst/>
        </a:prstGeom>
        <a:solidFill>
          <a:srgbClr val="F49D3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Flagger Protection</a:t>
          </a:r>
        </a:p>
      </dsp:txBody>
      <dsp:txXfrm>
        <a:off x="666314" y="2855233"/>
        <a:ext cx="1362879" cy="817727"/>
      </dsp:txXfrm>
    </dsp:sp>
    <dsp:sp modelId="{648F31B8-20E4-4D51-91E2-1B800F372539}">
      <dsp:nvSpPr>
        <dsp:cNvPr id="0" name=""/>
        <dsp:cNvSpPr/>
      </dsp:nvSpPr>
      <dsp:spPr>
        <a:xfrm>
          <a:off x="2255677" y="1933259"/>
          <a:ext cx="1362879" cy="817727"/>
        </a:xfrm>
        <a:prstGeom prst="rect">
          <a:avLst/>
        </a:prstGeom>
        <a:solidFill>
          <a:srgbClr val="F49D3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ROW Maps</a:t>
          </a:r>
        </a:p>
      </dsp:txBody>
      <dsp:txXfrm>
        <a:off x="2255677" y="1933259"/>
        <a:ext cx="1362879" cy="817727"/>
      </dsp:txXfrm>
    </dsp:sp>
    <dsp:sp modelId="{86E13C2C-7369-49C2-B039-FCC407F290E5}">
      <dsp:nvSpPr>
        <dsp:cNvPr id="0" name=""/>
        <dsp:cNvSpPr/>
      </dsp:nvSpPr>
      <dsp:spPr>
        <a:xfrm>
          <a:off x="3821327" y="1949973"/>
          <a:ext cx="1362879" cy="817727"/>
        </a:xfrm>
        <a:prstGeom prst="rect">
          <a:avLst/>
        </a:prstGeom>
        <a:solidFill>
          <a:srgbClr val="F49D3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At-Grade Railroad Crossings</a:t>
          </a:r>
        </a:p>
      </dsp:txBody>
      <dsp:txXfrm>
        <a:off x="3821327" y="1949973"/>
        <a:ext cx="1362879" cy="817727"/>
      </dsp:txXfrm>
    </dsp:sp>
    <dsp:sp modelId="{BFCCE9C4-4F94-4FCE-B454-4F0DAD7DFA54}">
      <dsp:nvSpPr>
        <dsp:cNvPr id="0" name=""/>
        <dsp:cNvSpPr/>
      </dsp:nvSpPr>
      <dsp:spPr>
        <a:xfrm>
          <a:off x="3821327" y="1023978"/>
          <a:ext cx="1362879" cy="817727"/>
        </a:xfrm>
        <a:prstGeom prst="rect">
          <a:avLst/>
        </a:prstGeom>
        <a:solidFill>
          <a:srgbClr val="F49D3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Grade Separated Crossings</a:t>
          </a:r>
        </a:p>
      </dsp:txBody>
      <dsp:txXfrm>
        <a:off x="3821327" y="1023978"/>
        <a:ext cx="1362879" cy="817727"/>
      </dsp:txXfrm>
    </dsp:sp>
    <dsp:sp modelId="{EEE3B3CA-6621-4F57-9484-F023C5101A03}">
      <dsp:nvSpPr>
        <dsp:cNvPr id="0" name=""/>
        <dsp:cNvSpPr/>
      </dsp:nvSpPr>
      <dsp:spPr>
        <a:xfrm>
          <a:off x="672583" y="1926175"/>
          <a:ext cx="1362879" cy="817727"/>
        </a:xfrm>
        <a:prstGeom prst="rect">
          <a:avLst/>
        </a:prstGeom>
        <a:solidFill>
          <a:srgbClr val="F49D3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Maintenance Consent Letter</a:t>
          </a:r>
        </a:p>
      </dsp:txBody>
      <dsp:txXfrm>
        <a:off x="672583" y="1926175"/>
        <a:ext cx="1362879" cy="817727"/>
      </dsp:txXfrm>
    </dsp:sp>
    <dsp:sp modelId="{F6C9EDCE-D67E-44F0-AD93-84CA48E5631A}">
      <dsp:nvSpPr>
        <dsp:cNvPr id="0" name=""/>
        <dsp:cNvSpPr/>
      </dsp:nvSpPr>
      <dsp:spPr>
        <a:xfrm>
          <a:off x="3821327" y="111219"/>
          <a:ext cx="1362879" cy="817727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Drainage Modification</a:t>
          </a:r>
        </a:p>
      </dsp:txBody>
      <dsp:txXfrm>
        <a:off x="3821327" y="111219"/>
        <a:ext cx="1362879" cy="817727"/>
      </dsp:txXfrm>
    </dsp:sp>
    <dsp:sp modelId="{1249CA1C-7E77-4BB5-8376-9D7997E8B9AA}">
      <dsp:nvSpPr>
        <dsp:cNvPr id="0" name=""/>
        <dsp:cNvSpPr/>
      </dsp:nvSpPr>
      <dsp:spPr>
        <a:xfrm>
          <a:off x="666328" y="91954"/>
          <a:ext cx="1362879" cy="817727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Railroad Perspective and Operations</a:t>
          </a:r>
        </a:p>
      </dsp:txBody>
      <dsp:txXfrm>
        <a:off x="666328" y="91954"/>
        <a:ext cx="1362879" cy="817727"/>
      </dsp:txXfrm>
    </dsp:sp>
    <dsp:sp modelId="{6A14EAD1-C2E7-4703-B400-99747D15EC5B}">
      <dsp:nvSpPr>
        <dsp:cNvPr id="0" name=""/>
        <dsp:cNvSpPr/>
      </dsp:nvSpPr>
      <dsp:spPr>
        <a:xfrm>
          <a:off x="3821327" y="2865674"/>
          <a:ext cx="1362879" cy="817727"/>
        </a:xfrm>
        <a:prstGeom prst="rect">
          <a:avLst/>
        </a:prstGeom>
        <a:solidFill>
          <a:srgbClr val="F49D3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Utility Crossing or Encroachment</a:t>
          </a:r>
        </a:p>
      </dsp:txBody>
      <dsp:txXfrm>
        <a:off x="3821327" y="2865674"/>
        <a:ext cx="1362879" cy="817727"/>
      </dsp:txXfrm>
    </dsp:sp>
    <dsp:sp modelId="{A99421B4-FC3A-4C36-A901-F7BDBBD64578}">
      <dsp:nvSpPr>
        <dsp:cNvPr id="0" name=""/>
        <dsp:cNvSpPr/>
      </dsp:nvSpPr>
      <dsp:spPr>
        <a:xfrm>
          <a:off x="673129" y="1028552"/>
          <a:ext cx="1362879" cy="817727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Property Sales and Leases</a:t>
          </a:r>
        </a:p>
      </dsp:txBody>
      <dsp:txXfrm>
        <a:off x="673129" y="1028552"/>
        <a:ext cx="1362879" cy="8177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D019E-3967-45FE-8BA0-B0163AA990F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426E0-ECC8-49CD-BA34-B9967253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0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Nick: Gray</a:t>
            </a:r>
          </a:p>
          <a:p>
            <a:r>
              <a:rPr lang="en-US"/>
              <a:t>Kohl: Navy</a:t>
            </a:r>
          </a:p>
          <a:p>
            <a:r>
              <a:rPr lang="en-US"/>
              <a:t>Clint: Orange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426E0-ECC8-49CD-BA34-B99672532E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9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FAF6-389C-4E6F-81D8-1725071D739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4C81-6F67-4283-9748-0A25896D1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2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FAF6-389C-4E6F-81D8-1725071D739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4C81-6F67-4283-9748-0A25896D1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70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FAF6-389C-4E6F-81D8-1725071D739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4C81-6F67-4283-9748-0A25896D1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2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6516"/>
          </a:xfrm>
        </p:spPr>
        <p:txBody>
          <a:bodyPr/>
          <a:lstStyle>
            <a:lvl1pPr>
              <a:defRPr b="1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FAF6-389C-4E6F-81D8-1725071D739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4C81-6F67-4283-9748-0A25896D1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9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FAF6-389C-4E6F-81D8-1725071D739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4C81-6F67-4283-9748-0A25896D1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4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FAF6-389C-4E6F-81D8-1725071D739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4C81-6F67-4283-9748-0A25896D1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36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FAF6-389C-4E6F-81D8-1725071D739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4C81-6F67-4283-9748-0A25896D1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53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FAF6-389C-4E6F-81D8-1725071D739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4C81-6F67-4283-9748-0A25896D1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5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FAF6-389C-4E6F-81D8-1725071D739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4C81-6F67-4283-9748-0A25896D1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2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FAF6-389C-4E6F-81D8-1725071D739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4C81-6F67-4283-9748-0A25896D1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20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FAF6-389C-4E6F-81D8-1725071D739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4C81-6F67-4283-9748-0A25896D1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2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0898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9887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07040" y="6356350"/>
            <a:ext cx="746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64C81-6F67-4283-9748-0A25896D1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6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85000"/>
              <a:lumOff val="15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85000"/>
              <a:lumOff val="15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85000"/>
              <a:lumOff val="15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85000"/>
              <a:lumOff val="15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85000"/>
              <a:lumOff val="15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ragis.fra.dot.gov/gisfrasafety/" TargetMode="External"/><Relationship Id="rId2" Type="http://schemas.openxmlformats.org/officeDocument/2006/relationships/hyperlink" Target="https://benesch.quickbase.com/db/bpqhu6hqy?a=dbpage&amp;pageid=13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RJackson@benesch.com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up.com/real_estate/drainage/encroachment/index.htm" TargetMode="External"/><Relationship Id="rId7" Type="http://schemas.openxmlformats.org/officeDocument/2006/relationships/image" Target="../media/image34.jpeg"/><Relationship Id="rId2" Type="http://schemas.openxmlformats.org/officeDocument/2006/relationships/hyperlink" Target="https://www.up.com/real_estate/drainage/procedure/index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prr.com/rem/ucs/jas/#/home" TargetMode="External"/><Relationship Id="rId5" Type="http://schemas.openxmlformats.org/officeDocument/2006/relationships/hyperlink" Target="https://www.up.com/cs/groups/public/@uprr/@realestate/documents/up_pdf_nativedocs/pdf_up_reus_rrpermit.pdf" TargetMode="External"/><Relationship Id="rId4" Type="http://schemas.openxmlformats.org/officeDocument/2006/relationships/hyperlink" Target="https://www.up.com/real_estate/drainage/hydroguide/index.ht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rr.com/reus/contacts/mgrcontacts/index.cfm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www.up.com/real_estate/PropertySales/index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hyperlink" Target="https://www.up.com/cs/groups/public/@uprr/@realestate/documents/up_pdf_nativedocs/pdf_up_property_lease_app.pdf" TargetMode="External"/><Relationship Id="rId4" Type="http://schemas.openxmlformats.org/officeDocument/2006/relationships/hyperlink" Target="https://www.up.com/cs/groups/public/@uprr/@realestate/documents/up_pdf_nativedocs/cdf_up_property_sale_app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ations.arema.org/Publication/MRE_2023" TargetMode="External"/><Relationship Id="rId2" Type="http://schemas.openxmlformats.org/officeDocument/2006/relationships/hyperlink" Target="https://www.up.com/real_estate/roadxing/industry/grade_separation/index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hyperlink" Target="https://benesch.quickbase.com/db/bpqhu6hqy?a=dbpage&amp;pageid=13" TargetMode="External"/><Relationship Id="rId4" Type="http://schemas.openxmlformats.org/officeDocument/2006/relationships/hyperlink" Target="https://www.up.com/cs/groups/public/@uprr/@corprel/documents/up_pdf_nativedocs/pdf_up_public_projects_manual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benesch.quickbase.com/db/bpqhu6hqy?a=dbpage&amp;pageid=13" TargetMode="External"/><Relationship Id="rId2" Type="http://schemas.openxmlformats.org/officeDocument/2006/relationships/hyperlink" Target="https://www.up.com/cs/groups/public/@uprr/@corprel/documents/up_pdf_nativedocs/pdf_up_public_projects_manual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up.com/real_estate/PropertyOwnership/index.htm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mutcd.fhwa.dot.gov/kno_11th_Edition.htm" TargetMode="External"/><Relationship Id="rId7" Type="http://schemas.openxmlformats.org/officeDocument/2006/relationships/image" Target="../media/image34.jpeg"/><Relationship Id="rId2" Type="http://schemas.openxmlformats.org/officeDocument/2006/relationships/hyperlink" Target="dot.nv.gov/home/showpublisheddocument/23088/63870216286207000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ailroads.dot.gov/gxhandbook" TargetMode="External"/><Relationship Id="rId5" Type="http://schemas.openxmlformats.org/officeDocument/2006/relationships/hyperlink" Target="https://www.arema.org/AREMA_MBRR/AREMAStore/MRE.aspx" TargetMode="External"/><Relationship Id="rId4" Type="http://schemas.openxmlformats.org/officeDocument/2006/relationships/hyperlink" Target="https://www.up.com/cs/groups/public/@uprr/@corprel/documents/up_pdf_nativedocs/pdf_up_public_projects_manual.pdf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up.com/real_estate/third-party-flagging/index.htm" TargetMode="Externa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.com/aboutup/community/safety/erailsafe/index.htm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.com/real_estate/tempuse/index.htm" TargetMode="External"/><Relationship Id="rId2" Type="http://schemas.openxmlformats.org/officeDocument/2006/relationships/hyperlink" Target="https://www.up.com/cs/groups/public/@uprr/@realestate/documents/up_pdf_nativedocs/re_nonintrusive_survey_app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uprr.com/rem/ucs/jas/#/hom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s://www.up.com/real_estate/utilities/pipeline/pipeline_procedure/index.htm" TargetMode="External"/><Relationship Id="rId7" Type="http://schemas.openxmlformats.org/officeDocument/2006/relationships/hyperlink" Target="https://www.up.com/real_estate/utilities/encroach_procedure/encroach_guide/index.htm" TargetMode="External"/><Relationship Id="rId2" Type="http://schemas.openxmlformats.org/officeDocument/2006/relationships/hyperlink" Target="https://www.up.com/real_estate/utilities/index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p.com/real_estate/utilities/wireline/wirespecs/index.htm" TargetMode="External"/><Relationship Id="rId5" Type="http://schemas.openxmlformats.org/officeDocument/2006/relationships/hyperlink" Target="https://www.up.com/real_estate/utilities/wireline/wireline_procedure/index.htm" TargetMode="External"/><Relationship Id="rId4" Type="http://schemas.openxmlformats.org/officeDocument/2006/relationships/hyperlink" Target="https://www.up.com/real_estate/utilities/pipeline/pipespecs/index.htm" TargetMode="External"/><Relationship Id="rId9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.com/cs/groups/public/@uprr/@customers/@industrialdevelopment/@operationsspecs/@specifications/documents/up_pdf_nativedocs/pdf_up_str_temp-shoring.pdf" TargetMode="External"/><Relationship Id="rId7" Type="http://schemas.openxmlformats.org/officeDocument/2006/relationships/image" Target="../media/image69.png"/><Relationship Id="rId2" Type="http://schemas.openxmlformats.org/officeDocument/2006/relationships/hyperlink" Target="https://publications.arema.org/Publication/MRE_202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hyperlink" Target="https://www.uprr.com/reus/contacts/mgrcontacts/index.cfm" TargetMode="External"/><Relationship Id="rId4" Type="http://schemas.openxmlformats.org/officeDocument/2006/relationships/hyperlink" Target="https://www.up.com/cs/groups/public/@uprr/@realestate/documents/up_pdf_nativedocs/pdf_up_reus_pipelinespec_track.pdf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deuta.com/doing-business/property-management" TargetMode="External"/><Relationship Id="rId7" Type="http://schemas.openxmlformats.org/officeDocument/2006/relationships/image" Target="../media/image7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70.png"/><Relationship Id="rId4" Type="http://schemas.openxmlformats.org/officeDocument/2006/relationships/hyperlink" Target="https://publications.arema.org/Publication/MRE_2023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3B22CB47-A82C-AEB7-A269-60D25BF9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737" y="1435497"/>
            <a:ext cx="2569776" cy="329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3143F1-AF6A-B357-16CD-4F67A5A154F3}"/>
              </a:ext>
            </a:extLst>
          </p:cNvPr>
          <p:cNvSpPr txBox="1"/>
          <p:nvPr/>
        </p:nvSpPr>
        <p:spPr>
          <a:xfrm>
            <a:off x="455416" y="359227"/>
            <a:ext cx="10980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+mj-lt"/>
              </a:rPr>
              <a:t>Working with the Railroad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027ACC-5282-0A19-8A60-075F97B228B7}"/>
              </a:ext>
            </a:extLst>
          </p:cNvPr>
          <p:cNvSpPr txBox="1"/>
          <p:nvPr/>
        </p:nvSpPr>
        <p:spPr>
          <a:xfrm>
            <a:off x="7228253" y="4898023"/>
            <a:ext cx="256977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Clint Allen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Rail Practice Lead</a:t>
            </a:r>
            <a:endParaRPr lang="en-US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7106D7-0FCE-080F-903D-D9779B78EF5A}"/>
              </a:ext>
            </a:extLst>
          </p:cNvPr>
          <p:cNvSpPr txBox="1"/>
          <p:nvPr/>
        </p:nvSpPr>
        <p:spPr>
          <a:xfrm>
            <a:off x="2199886" y="4898023"/>
            <a:ext cx="256977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Darren Eyre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 Principal Rail Services </a:t>
            </a:r>
            <a:endParaRPr lang="en-US" dirty="0">
              <a:solidFill>
                <a:schemeClr val="tx2"/>
              </a:solidFill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23BCCB-9DBD-6513-973F-D0DCEF7A0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284" y="1552104"/>
            <a:ext cx="3060981" cy="306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5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2C7F1C3-B423-E14E-9BCD-4EE401F3045A}"/>
              </a:ext>
            </a:extLst>
          </p:cNvPr>
          <p:cNvSpPr txBox="1">
            <a:spLocks/>
          </p:cNvSpPr>
          <p:nvPr/>
        </p:nvSpPr>
        <p:spPr>
          <a:xfrm>
            <a:off x="347606" y="103818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Railroad Operations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2EDB7B-7D54-D1CB-E3A7-0467CDF9B9CC}"/>
              </a:ext>
            </a:extLst>
          </p:cNvPr>
          <p:cNvSpPr txBox="1"/>
          <p:nvPr/>
        </p:nvSpPr>
        <p:spPr>
          <a:xfrm>
            <a:off x="1172200" y="1585525"/>
            <a:ext cx="3340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Railroad Mainline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A9B30-600E-A06F-F3C3-FAF2443490D3}"/>
              </a:ext>
            </a:extLst>
          </p:cNvPr>
          <p:cNvSpPr txBox="1"/>
          <p:nvPr/>
        </p:nvSpPr>
        <p:spPr>
          <a:xfrm>
            <a:off x="4830789" y="1585525"/>
            <a:ext cx="101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D3F1F-1CA7-5A8A-F059-6B6274A6AD39}"/>
              </a:ext>
            </a:extLst>
          </p:cNvPr>
          <p:cNvSpPr txBox="1"/>
          <p:nvPr/>
        </p:nvSpPr>
        <p:spPr>
          <a:xfrm>
            <a:off x="5973790" y="1585525"/>
            <a:ext cx="5213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Road Authority Interstate</a:t>
            </a:r>
          </a:p>
        </p:txBody>
      </p:sp>
      <p:pic>
        <p:nvPicPr>
          <p:cNvPr id="7" name="34BE5660-E564-4B53-A7D0-2BCEEA9BABC9" descr="34BE5660-E564-4B53-A7D0-2BCEEA9BABC9">
            <a:extLst>
              <a:ext uri="{FF2B5EF4-FFF2-40B4-BE49-F238E27FC236}">
                <a16:creationId xmlns:a16="http://schemas.microsoft.com/office/drawing/2014/main" id="{65E678B5-1987-1701-3530-C1A7FF980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8"/>
          <a:stretch/>
        </p:blipFill>
        <p:spPr bwMode="auto">
          <a:xfrm>
            <a:off x="1352287" y="2165895"/>
            <a:ext cx="3160095" cy="358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UDOT plans for I-15 interchange in Spanish Fork concerns residents">
            <a:extLst>
              <a:ext uri="{FF2B5EF4-FFF2-40B4-BE49-F238E27FC236}">
                <a16:creationId xmlns:a16="http://schemas.microsoft.com/office/drawing/2014/main" id="{47898B36-F5D3-1969-3B9F-2A53EA6CD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1" r="10260"/>
          <a:stretch/>
        </p:blipFill>
        <p:spPr bwMode="auto">
          <a:xfrm>
            <a:off x="6112514" y="2165895"/>
            <a:ext cx="4936473" cy="358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Union Pacific Railroad - Wikipedia">
            <a:extLst>
              <a:ext uri="{FF2B5EF4-FFF2-40B4-BE49-F238E27FC236}">
                <a16:creationId xmlns:a16="http://schemas.microsoft.com/office/drawing/2014/main" id="{457F1D10-D4E0-2158-EF2A-30DCDB731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897" y="4091603"/>
            <a:ext cx="360878" cy="4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nterstate 15 Photos and Images &amp; Pictures | Shutterstock">
            <a:extLst>
              <a:ext uri="{FF2B5EF4-FFF2-40B4-BE49-F238E27FC236}">
                <a16:creationId xmlns:a16="http://schemas.microsoft.com/office/drawing/2014/main" id="{7D5D5252-9A65-12EA-A643-876E7B3CA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11071" r="10001" b="14287"/>
          <a:stretch/>
        </p:blipFill>
        <p:spPr bwMode="auto">
          <a:xfrm>
            <a:off x="8276506" y="4221076"/>
            <a:ext cx="491595" cy="49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946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A07038C-DFBB-6CD0-18EF-9F52884F249C}"/>
              </a:ext>
            </a:extLst>
          </p:cNvPr>
          <p:cNvSpPr txBox="1">
            <a:spLocks/>
          </p:cNvSpPr>
          <p:nvPr/>
        </p:nvSpPr>
        <p:spPr>
          <a:xfrm>
            <a:off x="343868" y="57151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 dirty="0"/>
              <a:t>Railroad Operations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EE857-EF75-88F5-5D8A-03EA6056F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899"/>
            <a:ext cx="12192000" cy="5613101"/>
          </a:xfrm>
          <a:prstGeom prst="rect">
            <a:avLst/>
          </a:prstGeom>
        </p:spPr>
      </p:pic>
      <p:sp>
        <p:nvSpPr>
          <p:cNvPr id="4" name="Callout: Bent Line 3">
            <a:extLst>
              <a:ext uri="{FF2B5EF4-FFF2-40B4-BE49-F238E27FC236}">
                <a16:creationId xmlns:a16="http://schemas.microsoft.com/office/drawing/2014/main" id="{CFA69A80-09FA-BDA9-6F8C-98BDB74D1EF1}"/>
              </a:ext>
            </a:extLst>
          </p:cNvPr>
          <p:cNvSpPr/>
          <p:nvPr/>
        </p:nvSpPr>
        <p:spPr>
          <a:xfrm>
            <a:off x="2486025" y="3192210"/>
            <a:ext cx="1219200" cy="473579"/>
          </a:xfrm>
          <a:prstGeom prst="borderCallout2">
            <a:avLst>
              <a:gd name="adj1" fmla="val 48501"/>
              <a:gd name="adj2" fmla="val 99644"/>
              <a:gd name="adj3" fmla="val 47745"/>
              <a:gd name="adj4" fmla="val 111624"/>
              <a:gd name="adj5" fmla="val -144729"/>
              <a:gd name="adj6" fmla="val 141533"/>
            </a:avLst>
          </a:prstGeom>
          <a:solidFill>
            <a:schemeClr val="bg1"/>
          </a:solidFill>
          <a:ln w="38100"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Runaround Track</a:t>
            </a:r>
          </a:p>
        </p:txBody>
      </p:sp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62364701-7924-F818-D6DE-DDACF681E87D}"/>
              </a:ext>
            </a:extLst>
          </p:cNvPr>
          <p:cNvSpPr/>
          <p:nvPr/>
        </p:nvSpPr>
        <p:spPr>
          <a:xfrm>
            <a:off x="4775201" y="4051449"/>
            <a:ext cx="1320799" cy="473579"/>
          </a:xfrm>
          <a:prstGeom prst="borderCallout2">
            <a:avLst>
              <a:gd name="adj1" fmla="val 48501"/>
              <a:gd name="adj2" fmla="val 99644"/>
              <a:gd name="adj3" fmla="val 47745"/>
              <a:gd name="adj4" fmla="val 111624"/>
              <a:gd name="adj5" fmla="val -86402"/>
              <a:gd name="adj6" fmla="val 170033"/>
            </a:avLst>
          </a:prstGeom>
          <a:solidFill>
            <a:schemeClr val="bg1"/>
          </a:solidFill>
          <a:ln w="38100"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Interchange Yard</a:t>
            </a:r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56619240-2751-5A4F-FF70-67ABA76E6338}"/>
              </a:ext>
            </a:extLst>
          </p:cNvPr>
          <p:cNvSpPr/>
          <p:nvPr/>
        </p:nvSpPr>
        <p:spPr>
          <a:xfrm>
            <a:off x="6234271" y="5139522"/>
            <a:ext cx="971550" cy="473579"/>
          </a:xfrm>
          <a:prstGeom prst="borderCallout2">
            <a:avLst>
              <a:gd name="adj1" fmla="val 48501"/>
              <a:gd name="adj2" fmla="val 99644"/>
              <a:gd name="adj3" fmla="val 47745"/>
              <a:gd name="adj4" fmla="val 111624"/>
              <a:gd name="adj5" fmla="val 168360"/>
              <a:gd name="adj6" fmla="val 195170"/>
            </a:avLst>
          </a:prstGeom>
          <a:solidFill>
            <a:schemeClr val="bg1"/>
          </a:solidFill>
          <a:ln w="38100"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Industry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Spurs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D0986D36-76B6-5DDB-68A4-F4127558A31E}"/>
              </a:ext>
            </a:extLst>
          </p:cNvPr>
          <p:cNvSpPr/>
          <p:nvPr/>
        </p:nvSpPr>
        <p:spPr>
          <a:xfrm>
            <a:off x="8945720" y="3169986"/>
            <a:ext cx="1091881" cy="495078"/>
          </a:xfrm>
          <a:prstGeom prst="borderCallout2">
            <a:avLst>
              <a:gd name="adj1" fmla="val 52523"/>
              <a:gd name="adj2" fmla="val -2271"/>
              <a:gd name="adj3" fmla="val 51768"/>
              <a:gd name="adj4" fmla="val -14555"/>
              <a:gd name="adj5" fmla="val 176884"/>
              <a:gd name="adj6" fmla="val -61043"/>
            </a:avLst>
          </a:prstGeom>
          <a:solidFill>
            <a:schemeClr val="bg1"/>
          </a:solidFill>
          <a:ln w="38100"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Industrial Lead</a:t>
            </a:r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3EBACE88-58BE-4757-D0B6-871BC88EDD7A}"/>
              </a:ext>
            </a:extLst>
          </p:cNvPr>
          <p:cNvSpPr/>
          <p:nvPr/>
        </p:nvSpPr>
        <p:spPr>
          <a:xfrm>
            <a:off x="8945721" y="2241694"/>
            <a:ext cx="1091881" cy="495078"/>
          </a:xfrm>
          <a:prstGeom prst="borderCallout2">
            <a:avLst>
              <a:gd name="adj1" fmla="val 52523"/>
              <a:gd name="adj2" fmla="val -2271"/>
              <a:gd name="adj3" fmla="val 51768"/>
              <a:gd name="adj4" fmla="val -14555"/>
              <a:gd name="adj5" fmla="val -59119"/>
              <a:gd name="adj6" fmla="val -63369"/>
            </a:avLst>
          </a:prstGeom>
          <a:solidFill>
            <a:schemeClr val="bg1"/>
          </a:solidFill>
          <a:ln w="38100"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Mainline</a:t>
            </a:r>
          </a:p>
        </p:txBody>
      </p:sp>
    </p:spTree>
    <p:extLst>
      <p:ext uri="{BB962C8B-B14F-4D97-AF65-F5344CB8AC3E}">
        <p14:creationId xmlns:p14="http://schemas.microsoft.com/office/powerpoint/2010/main" val="416296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s neighbor built a fence through their neighbors boat ramp after finding  out they owned a corner of the property. : r/mildlyinteresting">
            <a:extLst>
              <a:ext uri="{FF2B5EF4-FFF2-40B4-BE49-F238E27FC236}">
                <a16:creationId xmlns:a16="http://schemas.microsoft.com/office/drawing/2014/main" id="{3B489C62-A81D-5DF4-2402-3F805A03E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4" b="-3"/>
          <a:stretch/>
        </p:blipFill>
        <p:spPr bwMode="auto">
          <a:xfrm>
            <a:off x="3823063" y="987425"/>
            <a:ext cx="7532325" cy="48736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0B7ED3-417B-BC8D-46C6-B85D2EBA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012" y="483144"/>
            <a:ext cx="8103914" cy="51380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dirty="0"/>
              <a:t>Building Across Your Neighbors 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C8B3D-75E3-9C0A-C2AC-203F9546A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5691" y="2589711"/>
            <a:ext cx="2264230" cy="1678577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000" dirty="0"/>
              <a:t>Railroads are private landowners and require similar considerations when crossing their property.</a:t>
            </a:r>
          </a:p>
        </p:txBody>
      </p:sp>
    </p:spTree>
    <p:extLst>
      <p:ext uri="{BB962C8B-B14F-4D97-AF65-F5344CB8AC3E}">
        <p14:creationId xmlns:p14="http://schemas.microsoft.com/office/powerpoint/2010/main" val="3454772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083C6F1-4505-7FFC-2ABE-446BF52EF7C3}"/>
              </a:ext>
            </a:extLst>
          </p:cNvPr>
          <p:cNvSpPr txBox="1">
            <a:spLocks/>
          </p:cNvSpPr>
          <p:nvPr/>
        </p:nvSpPr>
        <p:spPr>
          <a:xfrm>
            <a:off x="139762" y="0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PE / RA Agreement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CA5FEF9-2F7C-8E1A-C800-3604E1EA0B95}"/>
              </a:ext>
            </a:extLst>
          </p:cNvPr>
          <p:cNvSpPr txBox="1">
            <a:spLocks/>
          </p:cNvSpPr>
          <p:nvPr/>
        </p:nvSpPr>
        <p:spPr>
          <a:xfrm>
            <a:off x="574473" y="958308"/>
            <a:ext cx="9849578" cy="416505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dobe Hebrew" panose="02040503050201020203" pitchFamily="18" charset="-79"/>
              </a:rPr>
              <a:t>UP requires PE agreements for their participation on public projects</a:t>
            </a:r>
          </a:p>
          <a:p>
            <a:r>
              <a:rPr lang="en-US" sz="2000" dirty="0">
                <a:cs typeface="Adobe Hebrew" panose="02040503050201020203" pitchFamily="18" charset="-79"/>
              </a:rPr>
              <a:t>Relevant standards and resources: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UP Contact Center </a:t>
            </a:r>
            <a:r>
              <a:rPr lang="en-US" sz="2000" dirty="0">
                <a:cs typeface="Adobe Hebrew" panose="02040503050201020203" pitchFamily="18" charset="-79"/>
                <a:hlinkClick r:id="rId2"/>
              </a:rPr>
              <a:t>https://benesch.quickbase.com/db/bpqhu6hqy?a=dbpage&amp;pageid=13</a:t>
            </a:r>
            <a:r>
              <a:rPr lang="en-US" sz="2000" dirty="0">
                <a:cs typeface="Adobe Hebrew" panose="02040503050201020203" pitchFamily="18" charset="-79"/>
              </a:rPr>
              <a:t> 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FRA Inventory </a:t>
            </a:r>
            <a:r>
              <a:rPr lang="en-US" sz="2000" dirty="0">
                <a:cs typeface="Adobe Hebrew" panose="02040503050201020203" pitchFamily="18" charset="-79"/>
                <a:hlinkClick r:id="rId3"/>
              </a:rPr>
              <a:t>https://fragis.fra.dot.gov/gisfrasafety/</a:t>
            </a:r>
            <a:r>
              <a:rPr lang="en-US" sz="2000" dirty="0">
                <a:cs typeface="Adobe Hebrew" panose="02040503050201020203" pitchFamily="18" charset="-79"/>
              </a:rPr>
              <a:t> </a:t>
            </a:r>
          </a:p>
          <a:p>
            <a:r>
              <a:rPr lang="en-US" sz="2000" dirty="0">
                <a:cs typeface="Adobe Hebrew" panose="02040503050201020203" pitchFamily="18" charset="-79"/>
              </a:rPr>
              <a:t>Process / timeline: 2 weeks – 2 months</a:t>
            </a:r>
          </a:p>
          <a:p>
            <a:r>
              <a:rPr lang="en-US" sz="2000" dirty="0">
                <a:cs typeface="Adobe Hebrew" panose="02040503050201020203" pitchFamily="18" charset="-79"/>
              </a:rPr>
              <a:t>Contacts: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UP – Rooke Jackson -  </a:t>
            </a:r>
            <a:r>
              <a:rPr lang="en-US" sz="2000" dirty="0">
                <a:cs typeface="Adobe Hebrew" panose="02040503050201020203" pitchFamily="18" charset="-79"/>
                <a:hlinkClick r:id="rId4"/>
              </a:rPr>
              <a:t>RJackson@benesch.com</a:t>
            </a:r>
            <a:r>
              <a:rPr lang="en-US" sz="2000" dirty="0">
                <a:cs typeface="Adobe Hebrew" panose="02040503050201020203" pitchFamily="18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6140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3C0C6F1-D86B-E9DD-63A4-E7BFCA688BC4}"/>
              </a:ext>
            </a:extLst>
          </p:cNvPr>
          <p:cNvSpPr txBox="1">
            <a:spLocks/>
          </p:cNvSpPr>
          <p:nvPr/>
        </p:nvSpPr>
        <p:spPr>
          <a:xfrm>
            <a:off x="131805" y="-72816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PE / RA Agreement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6F3835-26E1-79AB-1D23-18DB2D820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79" b="52354"/>
          <a:stretch/>
        </p:blipFill>
        <p:spPr>
          <a:xfrm>
            <a:off x="1187027" y="1448073"/>
            <a:ext cx="9817945" cy="39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24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450F755-DB15-B1EC-24BA-B0B6F007FE68}"/>
              </a:ext>
            </a:extLst>
          </p:cNvPr>
          <p:cNvSpPr txBox="1">
            <a:spLocks/>
          </p:cNvSpPr>
          <p:nvPr/>
        </p:nvSpPr>
        <p:spPr>
          <a:xfrm>
            <a:off x="0" y="-73477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PE / RA Agreement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59CDFD-4CBF-C0AC-A508-9E2DD613A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60" t="47652" r="21439" b="-1108"/>
          <a:stretch/>
        </p:blipFill>
        <p:spPr>
          <a:xfrm>
            <a:off x="1187027" y="1143726"/>
            <a:ext cx="9817945" cy="444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71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968FD28-91A9-4749-7DBF-D567CF134333}"/>
              </a:ext>
            </a:extLst>
          </p:cNvPr>
          <p:cNvSpPr txBox="1">
            <a:spLocks/>
          </p:cNvSpPr>
          <p:nvPr/>
        </p:nvSpPr>
        <p:spPr>
          <a:xfrm>
            <a:off x="0" y="-122463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PE / RA Agreement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01D97-765D-5174-B803-80EC31A14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341" y="1398426"/>
            <a:ext cx="8065346" cy="42838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5F593E-BD43-3011-B30B-6B690759D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393" y="1761887"/>
            <a:ext cx="3757677" cy="231485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C0FCC0A-8AF5-CFC3-6804-88C6161C487D}"/>
              </a:ext>
            </a:extLst>
          </p:cNvPr>
          <p:cNvSpPr/>
          <p:nvPr/>
        </p:nvSpPr>
        <p:spPr>
          <a:xfrm>
            <a:off x="1806527" y="3041492"/>
            <a:ext cx="3232484" cy="775016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5FA2D3-CD8A-3955-22B9-81A1B95A8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769" y="4302422"/>
            <a:ext cx="4096322" cy="1743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7EDD7A-8876-C6DD-7893-C2F53F850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765" y="536165"/>
            <a:ext cx="3646513" cy="377111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279645B-9B3B-346A-97C5-4121D266EBF7}"/>
              </a:ext>
            </a:extLst>
          </p:cNvPr>
          <p:cNvSpPr/>
          <p:nvPr/>
        </p:nvSpPr>
        <p:spPr>
          <a:xfrm>
            <a:off x="7843445" y="683023"/>
            <a:ext cx="3232484" cy="386089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483769A-73BA-9966-94E8-2218BD31963E}"/>
              </a:ext>
            </a:extLst>
          </p:cNvPr>
          <p:cNvSpPr/>
          <p:nvPr/>
        </p:nvSpPr>
        <p:spPr>
          <a:xfrm>
            <a:off x="7843445" y="2470126"/>
            <a:ext cx="3232484" cy="386089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ABA684-2919-1DC2-B2A3-2D1E05CAF336}"/>
              </a:ext>
            </a:extLst>
          </p:cNvPr>
          <p:cNvSpPr/>
          <p:nvPr/>
        </p:nvSpPr>
        <p:spPr>
          <a:xfrm>
            <a:off x="7877247" y="2961219"/>
            <a:ext cx="3232484" cy="386089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CB9E83-6C74-E2D7-76E3-94D6CAB121CA}"/>
              </a:ext>
            </a:extLst>
          </p:cNvPr>
          <p:cNvSpPr/>
          <p:nvPr/>
        </p:nvSpPr>
        <p:spPr>
          <a:xfrm>
            <a:off x="7876674" y="3997386"/>
            <a:ext cx="3232484" cy="386089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60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19D4588-E8B9-6FFD-094D-AC08A7D9C099}"/>
              </a:ext>
            </a:extLst>
          </p:cNvPr>
          <p:cNvSpPr txBox="1">
            <a:spLocks/>
          </p:cNvSpPr>
          <p:nvPr/>
        </p:nvSpPr>
        <p:spPr>
          <a:xfrm>
            <a:off x="0" y="-97970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Drainage Modification</a:t>
            </a:r>
          </a:p>
        </p:txBody>
      </p:sp>
      <p:pic>
        <p:nvPicPr>
          <p:cNvPr id="3" name="Picture 6" descr="Industrial Avenue Riser Ditch Photos -- along railroad tracks">
            <a:extLst>
              <a:ext uri="{FF2B5EF4-FFF2-40B4-BE49-F238E27FC236}">
                <a16:creationId xmlns:a16="http://schemas.microsoft.com/office/drawing/2014/main" id="{A666B813-BBD6-E29C-5782-EDFD21418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3" y="1422919"/>
            <a:ext cx="5317067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ast stop, underwater: the Spanish railway line being devoured by the sea |  Coastlines | The Guardian">
            <a:extLst>
              <a:ext uri="{FF2B5EF4-FFF2-40B4-BE49-F238E27FC236}">
                <a16:creationId xmlns:a16="http://schemas.microsoft.com/office/drawing/2014/main" id="{4F0FFE53-9120-44EA-77DB-EBC8859E1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47" y="1429009"/>
            <a:ext cx="3999981" cy="399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18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B27B1-87D3-31C2-6329-079CE4398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44D9F7C-F59A-83E1-3057-28A02885159A}"/>
              </a:ext>
            </a:extLst>
          </p:cNvPr>
          <p:cNvSpPr txBox="1">
            <a:spLocks/>
          </p:cNvSpPr>
          <p:nvPr/>
        </p:nvSpPr>
        <p:spPr>
          <a:xfrm>
            <a:off x="0" y="-97970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Drainage Modification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4EBD933-8E19-B3BC-FDB6-2BE1816A9BD6}"/>
              </a:ext>
            </a:extLst>
          </p:cNvPr>
          <p:cNvSpPr txBox="1">
            <a:spLocks/>
          </p:cNvSpPr>
          <p:nvPr/>
        </p:nvSpPr>
        <p:spPr>
          <a:xfrm>
            <a:off x="189771" y="1082740"/>
            <a:ext cx="9849578" cy="416505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cs typeface="Adobe Hebrew" panose="02040503050201020203" pitchFamily="18" charset="-79"/>
              </a:rPr>
              <a:t>Relevant standards and resources: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Drainage modification procedures </a:t>
            </a:r>
            <a:r>
              <a:rPr lang="en-US" sz="2000">
                <a:cs typeface="Adobe Hebrew" panose="02040503050201020203" pitchFamily="18" charset="-79"/>
                <a:hlinkClick r:id="rId2"/>
              </a:rPr>
              <a:t>https://www.up.com/real_estate/drainage/procedure/index.htm</a:t>
            </a:r>
            <a:endParaRPr lang="en-US" sz="2000">
              <a:cs typeface="Adobe Hebrew" panose="02040503050201020203" pitchFamily="18" charset="-79"/>
            </a:endParaRPr>
          </a:p>
          <a:p>
            <a:pPr lvl="1"/>
            <a:r>
              <a:rPr lang="en-US" sz="2000">
                <a:cs typeface="Adobe Hebrew" panose="02040503050201020203" pitchFamily="18" charset="-79"/>
              </a:rPr>
              <a:t>Drainage and Waterway Encroachment Planning Guide &amp; Construction Procedures </a:t>
            </a:r>
            <a:r>
              <a:rPr lang="en-US" sz="2000">
                <a:cs typeface="Adobe Hebrew" panose="02040503050201020203" pitchFamily="18" charset="-79"/>
                <a:hlinkClick r:id="rId3"/>
              </a:rPr>
              <a:t>https://www.up.com/real_estate/drainage/encroachment/index.htm</a:t>
            </a:r>
            <a:endParaRPr lang="en-US" sz="2000">
              <a:cs typeface="Adobe Hebrew" panose="02040503050201020203" pitchFamily="18" charset="-79"/>
            </a:endParaRPr>
          </a:p>
          <a:p>
            <a:pPr lvl="1"/>
            <a:r>
              <a:rPr lang="en-US" sz="2000">
                <a:cs typeface="Adobe Hebrew" panose="02040503050201020203" pitchFamily="18" charset="-79"/>
              </a:rPr>
              <a:t>Drainage and Waterway Hydrology Study Guide </a:t>
            </a:r>
            <a:r>
              <a:rPr lang="en-US" sz="2000">
                <a:cs typeface="Adobe Hebrew" panose="02040503050201020203" pitchFamily="18" charset="-79"/>
                <a:hlinkClick r:id="rId4"/>
              </a:rPr>
              <a:t>https://www.up.com/real_estate/drainage/hydroguide/index.htm</a:t>
            </a:r>
            <a:endParaRPr lang="en-US" sz="2000">
              <a:cs typeface="Adobe Hebrew" panose="02040503050201020203" pitchFamily="18" charset="-79"/>
            </a:endParaRPr>
          </a:p>
          <a:p>
            <a:pPr lvl="1"/>
            <a:r>
              <a:rPr lang="en-US" sz="2000">
                <a:cs typeface="Adobe Hebrew" panose="02040503050201020203" pitchFamily="18" charset="-79"/>
              </a:rPr>
              <a:t>Permit To Be On Railroad Property for Utility Survey </a:t>
            </a:r>
            <a:r>
              <a:rPr lang="en-US" sz="2000">
                <a:cs typeface="Adobe Hebrew" panose="02040503050201020203" pitchFamily="18" charset="-79"/>
                <a:hlinkClick r:id="rId5"/>
              </a:rPr>
              <a:t>https://www.up.com/cs/groups/public/@uprr/@realestate/documents/up_pdf_nativedocs/pdf_up_reus_rrpermit.pdf</a:t>
            </a:r>
            <a:r>
              <a:rPr lang="en-US" sz="2000">
                <a:cs typeface="Adobe Hebrew" panose="02040503050201020203" pitchFamily="18" charset="-79"/>
              </a:rPr>
              <a:t> 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Online drainage application  </a:t>
            </a:r>
            <a:r>
              <a:rPr lang="en-US" sz="2000">
                <a:cs typeface="Adobe Hebrew" panose="02040503050201020203" pitchFamily="18" charset="-79"/>
                <a:hlinkClick r:id="rId6"/>
              </a:rPr>
              <a:t>https://www.uprr.com/rem/ucs/jas/#/home</a:t>
            </a:r>
            <a:r>
              <a:rPr lang="en-US" sz="2000">
                <a:cs typeface="Adobe Hebrew" panose="02040503050201020203" pitchFamily="18" charset="-79"/>
              </a:rPr>
              <a:t> </a:t>
            </a:r>
          </a:p>
        </p:txBody>
      </p:sp>
      <p:pic>
        <p:nvPicPr>
          <p:cNvPr id="4" name="Picture 2" descr="What Are Five Steps You Can Take To Set The Standard For Yourself And Get  Respect From Other People? – Michael J. Fite">
            <a:extLst>
              <a:ext uri="{FF2B5EF4-FFF2-40B4-BE49-F238E27FC236}">
                <a16:creationId xmlns:a16="http://schemas.microsoft.com/office/drawing/2014/main" id="{1318308D-B8AA-AFCA-191D-788487C0D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r="12750"/>
          <a:stretch/>
        </p:blipFill>
        <p:spPr bwMode="auto">
          <a:xfrm>
            <a:off x="8292928" y="288650"/>
            <a:ext cx="2315792" cy="175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on Pacific Railroad - Wikipedia">
            <a:extLst>
              <a:ext uri="{FF2B5EF4-FFF2-40B4-BE49-F238E27FC236}">
                <a16:creationId xmlns:a16="http://schemas.microsoft.com/office/drawing/2014/main" id="{1F69B04E-461B-8C90-DE8C-850B7FF57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038" y="4740871"/>
            <a:ext cx="880308" cy="101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090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7B6E8-DF8C-6CEB-317A-CDD511D1E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9814B2A-08CA-9527-DC35-A3990C7DB7E2}"/>
              </a:ext>
            </a:extLst>
          </p:cNvPr>
          <p:cNvSpPr txBox="1">
            <a:spLocks/>
          </p:cNvSpPr>
          <p:nvPr/>
        </p:nvSpPr>
        <p:spPr>
          <a:xfrm>
            <a:off x="0" y="-97970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Drainage Modification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D20E61D-EB62-6BBB-A2E9-348DCFB332E5}"/>
              </a:ext>
            </a:extLst>
          </p:cNvPr>
          <p:cNvSpPr txBox="1">
            <a:spLocks/>
          </p:cNvSpPr>
          <p:nvPr/>
        </p:nvSpPr>
        <p:spPr>
          <a:xfrm>
            <a:off x="263249" y="1422919"/>
            <a:ext cx="9849578" cy="416505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dobe Hebrew" panose="02040503050201020203" pitchFamily="18" charset="-79"/>
              </a:rPr>
              <a:t>Timeline after submittal (3-6 months)</a:t>
            </a:r>
          </a:p>
          <a:p>
            <a:r>
              <a:rPr lang="en-US" sz="2000" dirty="0">
                <a:cs typeface="Adobe Hebrew" panose="02040503050201020203" pitchFamily="18" charset="-79"/>
              </a:rPr>
              <a:t>Cost ($3,055)</a:t>
            </a:r>
          </a:p>
          <a:p>
            <a:r>
              <a:rPr lang="en-US" sz="2000" dirty="0">
                <a:cs typeface="Adobe Hebrew" panose="02040503050201020203" pitchFamily="18" charset="-79"/>
              </a:rPr>
              <a:t>Noteworthy items from experience: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Write a memo explaining what you are doing, why, and how it benefits the railroad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Stay out of shoring zone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Prepare full H&amp;H study – 50-year storm event minimum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Show drainage arrows on plan view sheets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Show 50 and 100-year HGL’s on profile sheets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Show ROW limits w/ dimensions to proposed modifications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Don’t overtop subgrade (3’ below top of rail)</a:t>
            </a:r>
          </a:p>
          <a:p>
            <a:pPr lvl="1"/>
            <a:endParaRPr lang="en-US" sz="2000" dirty="0">
              <a:cs typeface="Adobe Hebrew" panose="02040503050201020203" pitchFamily="18" charset="-79"/>
            </a:endParaRPr>
          </a:p>
        </p:txBody>
      </p:sp>
      <p:pic>
        <p:nvPicPr>
          <p:cNvPr id="4" name="Picture 2" descr="Lessons Learned Stock Illustrations – 479 Lessons Learned Stock  Illustrations, Vectors &amp; Clipart - Dreamstime">
            <a:extLst>
              <a:ext uri="{FF2B5EF4-FFF2-40B4-BE49-F238E27FC236}">
                <a16:creationId xmlns:a16="http://schemas.microsoft.com/office/drawing/2014/main" id="{E2F5E717-2DF1-7FFB-3091-3787F2158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t="23112" r="7167" b="22893"/>
          <a:stretch/>
        </p:blipFill>
        <p:spPr bwMode="auto">
          <a:xfrm>
            <a:off x="6614089" y="473371"/>
            <a:ext cx="3953217" cy="189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on Pacific Railroad - Wikipedia">
            <a:extLst>
              <a:ext uri="{FF2B5EF4-FFF2-40B4-BE49-F238E27FC236}">
                <a16:creationId xmlns:a16="http://schemas.microsoft.com/office/drawing/2014/main" id="{696DFDFE-D783-DC0E-8D1D-FB3F5717B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306" y="4740871"/>
            <a:ext cx="880308" cy="101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859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35F5A-170F-DCB5-A2E2-E1A57BFE50CB}"/>
              </a:ext>
            </a:extLst>
          </p:cNvPr>
          <p:cNvSpPr txBox="1">
            <a:spLocks/>
          </p:cNvSpPr>
          <p:nvPr/>
        </p:nvSpPr>
        <p:spPr>
          <a:xfrm>
            <a:off x="756138" y="261257"/>
            <a:ext cx="10679723" cy="116034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How to Successfully Work with the Railroad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3263EA8-9334-7792-C35C-512A1FFCE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898" y="1250617"/>
            <a:ext cx="8414201" cy="473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40615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AD29EE6-95B2-4D5A-76B0-676331F04A3E}"/>
              </a:ext>
            </a:extLst>
          </p:cNvPr>
          <p:cNvSpPr txBox="1">
            <a:spLocks/>
          </p:cNvSpPr>
          <p:nvPr/>
        </p:nvSpPr>
        <p:spPr>
          <a:xfrm>
            <a:off x="0" y="-73478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Property Sales and Leases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510A28B-4130-B539-D75B-A6C602F3C011}"/>
              </a:ext>
            </a:extLst>
          </p:cNvPr>
          <p:cNvSpPr txBox="1">
            <a:spLocks/>
          </p:cNvSpPr>
          <p:nvPr/>
        </p:nvSpPr>
        <p:spPr>
          <a:xfrm>
            <a:off x="148949" y="1082740"/>
            <a:ext cx="9849578" cy="416505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cs typeface="Adobe Hebrew" panose="02040503050201020203" pitchFamily="18" charset="-79"/>
              </a:rPr>
              <a:t>Relevant standards and resources: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Property sales overview </a:t>
            </a:r>
            <a:r>
              <a:rPr lang="en-US" sz="2000">
                <a:cs typeface="Adobe Hebrew" panose="02040503050201020203" pitchFamily="18" charset="-79"/>
                <a:hlinkClick r:id="rId2"/>
              </a:rPr>
              <a:t>https://www.up.com/real_estate/PropertySales/index.htm</a:t>
            </a:r>
            <a:r>
              <a:rPr lang="en-US" sz="2000">
                <a:cs typeface="Adobe Hebrew" panose="02040503050201020203" pitchFamily="18" charset="-79"/>
              </a:rPr>
              <a:t> 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Verify real estate manager </a:t>
            </a:r>
            <a:r>
              <a:rPr lang="en-US" sz="2000">
                <a:cs typeface="Adobe Hebrew" panose="02040503050201020203" pitchFamily="18" charset="-79"/>
                <a:hlinkClick r:id="rId3"/>
              </a:rPr>
              <a:t>https://www.uprr.com/reus/contacts/mgrcontacts/index.cfm</a:t>
            </a:r>
            <a:endParaRPr lang="en-US" sz="2000">
              <a:cs typeface="Adobe Hebrew" panose="02040503050201020203" pitchFamily="18" charset="-79"/>
            </a:endParaRPr>
          </a:p>
          <a:p>
            <a:pPr lvl="1"/>
            <a:r>
              <a:rPr lang="en-US" sz="2000">
                <a:cs typeface="Adobe Hebrew" panose="02040503050201020203" pitchFamily="18" charset="-79"/>
              </a:rPr>
              <a:t>Property sale application </a:t>
            </a:r>
            <a:r>
              <a:rPr lang="en-US" sz="2000">
                <a:cs typeface="Adobe Hebrew" panose="02040503050201020203" pitchFamily="18" charset="-79"/>
                <a:hlinkClick r:id="rId4"/>
              </a:rPr>
              <a:t>https://www.up.com/cs/groups/public/@uprr/@realestate/documents/up_pdf_nativedocs/cdf_up_property_sale_app.pdf</a:t>
            </a:r>
            <a:endParaRPr lang="en-US" sz="2000">
              <a:cs typeface="Adobe Hebrew" panose="02040503050201020203" pitchFamily="18" charset="-79"/>
            </a:endParaRPr>
          </a:p>
          <a:p>
            <a:pPr lvl="1"/>
            <a:r>
              <a:rPr lang="en-US" sz="2000">
                <a:cs typeface="Adobe Hebrew" panose="02040503050201020203" pitchFamily="18" charset="-79"/>
              </a:rPr>
              <a:t>Property lease application </a:t>
            </a:r>
            <a:r>
              <a:rPr lang="en-US" sz="2000">
                <a:cs typeface="Adobe Hebrew" panose="02040503050201020203" pitchFamily="18" charset="-79"/>
                <a:hlinkClick r:id="rId5"/>
              </a:rPr>
              <a:t>https://www.up.com/cs/groups/public/@uprr/@realestate/documents/up_pdf_nativedocs/pdf_up_property_lease_app.pdf</a:t>
            </a:r>
            <a:endParaRPr lang="en-US" sz="2000">
              <a:cs typeface="Adobe Hebrew" panose="02040503050201020203" pitchFamily="18" charset="-79"/>
            </a:endParaRPr>
          </a:p>
        </p:txBody>
      </p:sp>
      <p:pic>
        <p:nvPicPr>
          <p:cNvPr id="6" name="Picture 2" descr="What Are Five Steps You Can Take To Set The Standard For Yourself And Get  Respect From Other People? – Michael J. Fite">
            <a:extLst>
              <a:ext uri="{FF2B5EF4-FFF2-40B4-BE49-F238E27FC236}">
                <a16:creationId xmlns:a16="http://schemas.microsoft.com/office/drawing/2014/main" id="{27C33EE1-6811-95E0-57B3-1A4760C9C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r="12750"/>
          <a:stretch/>
        </p:blipFill>
        <p:spPr bwMode="auto">
          <a:xfrm>
            <a:off x="7909207" y="500922"/>
            <a:ext cx="2315792" cy="175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Union Pacific Railroad - Wikipedia">
            <a:extLst>
              <a:ext uri="{FF2B5EF4-FFF2-40B4-BE49-F238E27FC236}">
                <a16:creationId xmlns:a16="http://schemas.microsoft.com/office/drawing/2014/main" id="{B5878446-7858-AEE4-FF1A-F56AEA48F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062" y="4740871"/>
            <a:ext cx="880308" cy="101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138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DB4B7-F129-6EBE-5C52-CD31F1694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D97DC91-D46E-DD61-24F2-BCB439C1945B}"/>
              </a:ext>
            </a:extLst>
          </p:cNvPr>
          <p:cNvSpPr txBox="1">
            <a:spLocks/>
          </p:cNvSpPr>
          <p:nvPr/>
        </p:nvSpPr>
        <p:spPr>
          <a:xfrm>
            <a:off x="0" y="-73478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Property Sales and Leases</a:t>
            </a:r>
          </a:p>
        </p:txBody>
      </p:sp>
      <p:pic>
        <p:nvPicPr>
          <p:cNvPr id="3" name="Picture 2" descr="Lessons Learned Stock Illustrations – 479 Lessons Learned Stock  Illustrations, Vectors &amp; Clipart - Dreamstime">
            <a:extLst>
              <a:ext uri="{FF2B5EF4-FFF2-40B4-BE49-F238E27FC236}">
                <a16:creationId xmlns:a16="http://schemas.microsoft.com/office/drawing/2014/main" id="{CAE8CF14-25EB-94B5-8E90-2A6F79811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t="23112" r="7167" b="22893"/>
          <a:stretch/>
        </p:blipFill>
        <p:spPr bwMode="auto">
          <a:xfrm>
            <a:off x="6614089" y="473371"/>
            <a:ext cx="3953217" cy="189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B9A7FD1-F56B-00A1-F5D2-D56472D6EAFD}"/>
              </a:ext>
            </a:extLst>
          </p:cNvPr>
          <p:cNvSpPr txBox="1">
            <a:spLocks/>
          </p:cNvSpPr>
          <p:nvPr/>
        </p:nvSpPr>
        <p:spPr>
          <a:xfrm>
            <a:off x="343048" y="1142611"/>
            <a:ext cx="9849578" cy="416505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cs typeface="Adobe Hebrew" panose="02040503050201020203" pitchFamily="18" charset="-79"/>
              </a:rPr>
              <a:t>Timeline after submittal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3-12 months</a:t>
            </a:r>
          </a:p>
          <a:p>
            <a:pPr marL="0" indent="0">
              <a:buNone/>
            </a:pPr>
            <a:r>
              <a:rPr lang="en-US" sz="2000">
                <a:cs typeface="Adobe Hebrew" panose="02040503050201020203" pitchFamily="18" charset="-79"/>
              </a:rPr>
              <a:t>Cost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Usually more than your appraised value (increased cost due to corridor factor)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$50,000 minimum sale price</a:t>
            </a:r>
          </a:p>
          <a:p>
            <a:pPr marL="0" indent="0">
              <a:buNone/>
            </a:pPr>
            <a:r>
              <a:rPr lang="en-US" sz="2000">
                <a:cs typeface="Adobe Hebrew" panose="02040503050201020203" pitchFamily="18" charset="-79"/>
              </a:rPr>
              <a:t>Noteworthy items from experience: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Obtain a survey w/ title report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Obtain an appraisal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Be patient</a:t>
            </a:r>
          </a:p>
        </p:txBody>
      </p:sp>
      <p:pic>
        <p:nvPicPr>
          <p:cNvPr id="5" name="Picture 4" descr="Union Pacific Railroad - Wikipedia">
            <a:extLst>
              <a:ext uri="{FF2B5EF4-FFF2-40B4-BE49-F238E27FC236}">
                <a16:creationId xmlns:a16="http://schemas.microsoft.com/office/drawing/2014/main" id="{35611913-821E-B44A-3737-D6419D00A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10" y="4740871"/>
            <a:ext cx="880308" cy="101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176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BF6CDEE1-9DE1-E8D9-CAA3-665448447966}"/>
              </a:ext>
            </a:extLst>
          </p:cNvPr>
          <p:cNvSpPr txBox="1">
            <a:spLocks/>
          </p:cNvSpPr>
          <p:nvPr/>
        </p:nvSpPr>
        <p:spPr>
          <a:xfrm>
            <a:off x="0" y="-89806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Grade Separated Crossings</a:t>
            </a:r>
          </a:p>
        </p:txBody>
      </p:sp>
      <p:pic>
        <p:nvPicPr>
          <p:cNvPr id="4" name="Picture 2" descr="Repair plan for U.S. 23 bridge expected to be known this week | The Blade">
            <a:extLst>
              <a:ext uri="{FF2B5EF4-FFF2-40B4-BE49-F238E27FC236}">
                <a16:creationId xmlns:a16="http://schemas.microsoft.com/office/drawing/2014/main" id="{3A483A75-92C1-DC72-818E-26351707E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1570"/>
            <a:ext cx="6763616" cy="473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railroad box culvert">
            <a:extLst>
              <a:ext uri="{FF2B5EF4-FFF2-40B4-BE49-F238E27FC236}">
                <a16:creationId xmlns:a16="http://schemas.microsoft.com/office/drawing/2014/main" id="{B2730F46-A552-A51B-AB2C-E962B981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"/>
          <a:stretch/>
        </p:blipFill>
        <p:spPr bwMode="auto">
          <a:xfrm>
            <a:off x="7049367" y="670638"/>
            <a:ext cx="4086720" cy="260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bridge over railroad tracks">
            <a:extLst>
              <a:ext uri="{FF2B5EF4-FFF2-40B4-BE49-F238E27FC236}">
                <a16:creationId xmlns:a16="http://schemas.microsoft.com/office/drawing/2014/main" id="{B616A565-A597-43CE-12FF-DF7206EC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845" y="3515634"/>
            <a:ext cx="3815242" cy="243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328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F4A40-73A6-6230-1DAE-2AB7B02A2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0E7A8C49-9E4E-C154-1CFA-69CDD5665249}"/>
              </a:ext>
            </a:extLst>
          </p:cNvPr>
          <p:cNvSpPr txBox="1">
            <a:spLocks/>
          </p:cNvSpPr>
          <p:nvPr/>
        </p:nvSpPr>
        <p:spPr>
          <a:xfrm>
            <a:off x="0" y="-89806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Grade Separated Crossings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C4227745-C793-0F97-E599-F935AAEDC865}"/>
              </a:ext>
            </a:extLst>
          </p:cNvPr>
          <p:cNvSpPr txBox="1">
            <a:spLocks/>
          </p:cNvSpPr>
          <p:nvPr/>
        </p:nvSpPr>
        <p:spPr>
          <a:xfrm>
            <a:off x="0" y="924898"/>
            <a:ext cx="9623124" cy="4506687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cs typeface="Adobe Hebrew" panose="02040503050201020203" pitchFamily="18" charset="-79"/>
              </a:rPr>
              <a:t>Relevant standards and resources: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UP / BNSF Guidelines for Railroad Grade Separation Projects, Shoring Guidelines, Demolition Guidelines </a:t>
            </a:r>
            <a:r>
              <a:rPr lang="en-US" sz="2000">
                <a:cs typeface="Adobe Hebrew" panose="02040503050201020203" pitchFamily="18" charset="-79"/>
                <a:hlinkClick r:id="rId2"/>
              </a:rPr>
              <a:t>https://www.up.com/real_estate/roadxing/industry/grade_separation/index.htm</a:t>
            </a:r>
            <a:r>
              <a:rPr lang="en-US" sz="2000">
                <a:cs typeface="Adobe Hebrew" panose="02040503050201020203" pitchFamily="18" charset="-79"/>
              </a:rPr>
              <a:t> 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AREMA Manual for Railway Engineering ($1,000 - $1,500) </a:t>
            </a:r>
            <a:r>
              <a:rPr lang="en-US" sz="2000">
                <a:cs typeface="Adobe Hebrew" panose="02040503050201020203" pitchFamily="18" charset="-79"/>
                <a:hlinkClick r:id="rId3"/>
              </a:rPr>
              <a:t>https://publications.arema.org/Publication/MRE_2023</a:t>
            </a:r>
            <a:r>
              <a:rPr lang="en-US" sz="2000">
                <a:cs typeface="Adobe Hebrew" panose="02040503050201020203" pitchFamily="18" charset="-79"/>
              </a:rPr>
              <a:t> 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UP Public Projects Manual </a:t>
            </a:r>
            <a:r>
              <a:rPr lang="en-US" sz="2000">
                <a:cs typeface="Adobe Hebrew" panose="02040503050201020203" pitchFamily="18" charset="-79"/>
                <a:hlinkClick r:id="rId4"/>
              </a:rPr>
              <a:t>https://www.up.com/cs/groups/public/@uprr/@corprel/documents/up_pdf_nativedocs/pdf_up_public_projects_manual.pdf</a:t>
            </a:r>
            <a:endParaRPr lang="en-US" sz="2000">
              <a:cs typeface="Adobe Hebrew" panose="02040503050201020203" pitchFamily="18" charset="-79"/>
            </a:endParaRPr>
          </a:p>
          <a:p>
            <a:pPr lvl="1"/>
            <a:r>
              <a:rPr lang="en-US" sz="2000">
                <a:cs typeface="Adobe Hebrew" panose="02040503050201020203" pitchFamily="18" charset="-79"/>
              </a:rPr>
              <a:t>UP Contact Center </a:t>
            </a:r>
            <a:r>
              <a:rPr lang="en-US" sz="2000">
                <a:cs typeface="Adobe Hebrew" panose="02040503050201020203" pitchFamily="18" charset="-79"/>
                <a:hlinkClick r:id="rId5"/>
              </a:rPr>
              <a:t>https://benesch.quickbase.com/db/bpqhu6hqy?a=dbpage&amp;pageid=13</a:t>
            </a:r>
            <a:endParaRPr lang="en-US" sz="2000">
              <a:cs typeface="Adobe Hebrew" panose="02040503050201020203" pitchFamily="18" charset="-79"/>
            </a:endParaRPr>
          </a:p>
        </p:txBody>
      </p:sp>
      <p:pic>
        <p:nvPicPr>
          <p:cNvPr id="4" name="Picture 2" descr="What Are Five Steps You Can Take To Set The Standard For Yourself And Get  Respect From Other People? – Michael J. Fite">
            <a:extLst>
              <a:ext uri="{FF2B5EF4-FFF2-40B4-BE49-F238E27FC236}">
                <a16:creationId xmlns:a16="http://schemas.microsoft.com/office/drawing/2014/main" id="{50DB64F9-C774-0985-390B-55C39C39E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r="12750"/>
          <a:stretch/>
        </p:blipFill>
        <p:spPr bwMode="auto">
          <a:xfrm>
            <a:off x="9451179" y="4179949"/>
            <a:ext cx="2211951" cy="167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269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AF380-EDDF-5C7A-3B48-095B32CD9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E817584-53E9-8439-6CC5-A652C8DC426B}"/>
              </a:ext>
            </a:extLst>
          </p:cNvPr>
          <p:cNvSpPr txBox="1">
            <a:spLocks/>
          </p:cNvSpPr>
          <p:nvPr/>
        </p:nvSpPr>
        <p:spPr>
          <a:xfrm>
            <a:off x="0" y="-89806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Grade Separated Crossings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187F81-D566-ACE7-F8A5-FF5FB1254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759"/>
          <a:stretch/>
        </p:blipFill>
        <p:spPr>
          <a:xfrm>
            <a:off x="1570668" y="1139917"/>
            <a:ext cx="9050663" cy="399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1F0A8-1D36-CBC1-77B3-5AF8BAA94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537" y="5137707"/>
            <a:ext cx="6536870" cy="93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02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AA7A1-2618-6E0C-2A12-7B0317815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93D1F21-7D7B-3256-8F09-3E59FB081AE2}"/>
              </a:ext>
            </a:extLst>
          </p:cNvPr>
          <p:cNvSpPr txBox="1">
            <a:spLocks/>
          </p:cNvSpPr>
          <p:nvPr/>
        </p:nvSpPr>
        <p:spPr>
          <a:xfrm>
            <a:off x="0" y="-89806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Grade Separated Crossings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AFD819-2E34-A449-CAC5-F15C2855C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9" r="1544" b="57621"/>
          <a:stretch/>
        </p:blipFill>
        <p:spPr>
          <a:xfrm>
            <a:off x="599514" y="1313015"/>
            <a:ext cx="10992971" cy="409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06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A8B6F-6836-7C67-6E35-F4F093AD3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466F53F-2777-AE88-923F-413C342B1F03}"/>
              </a:ext>
            </a:extLst>
          </p:cNvPr>
          <p:cNvSpPr txBox="1">
            <a:spLocks/>
          </p:cNvSpPr>
          <p:nvPr/>
        </p:nvSpPr>
        <p:spPr>
          <a:xfrm>
            <a:off x="0" y="-89806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Grade Separated Crossings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229594-59CE-9D95-60DB-1B17AAEB6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18" y="1265848"/>
            <a:ext cx="10158163" cy="432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12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3A0C1-2A8B-B679-07D3-7FCDAFCEB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52F0628-A937-66F1-436D-D288A6F1EC3E}"/>
              </a:ext>
            </a:extLst>
          </p:cNvPr>
          <p:cNvSpPr txBox="1">
            <a:spLocks/>
          </p:cNvSpPr>
          <p:nvPr/>
        </p:nvSpPr>
        <p:spPr>
          <a:xfrm>
            <a:off x="0" y="-89806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Grade Separated Crossings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0A6C3DB0-54B0-9870-A2A6-B5DCF3D38D64}"/>
              </a:ext>
            </a:extLst>
          </p:cNvPr>
          <p:cNvSpPr txBox="1">
            <a:spLocks/>
          </p:cNvSpPr>
          <p:nvPr/>
        </p:nvSpPr>
        <p:spPr>
          <a:xfrm>
            <a:off x="194821" y="1435283"/>
            <a:ext cx="9623124" cy="398743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cs typeface="Adobe Hebrew" panose="02040503050201020203" pitchFamily="18" charset="-79"/>
              </a:rPr>
              <a:t>Noteworthy items from experience:</a:t>
            </a:r>
          </a:p>
          <a:p>
            <a:pPr lvl="1"/>
            <a:r>
              <a:rPr lang="en-US" sz="1800">
                <a:cs typeface="Adobe Hebrew" panose="02040503050201020203" pitchFamily="18" charset="-79"/>
              </a:rPr>
              <a:t>Clear span the entire ROW</a:t>
            </a:r>
          </a:p>
          <a:p>
            <a:pPr lvl="1"/>
            <a:r>
              <a:rPr lang="en-US" sz="1800">
                <a:cs typeface="Adobe Hebrew" panose="02040503050201020203" pitchFamily="18" charset="-79"/>
              </a:rPr>
              <a:t>Meet vertical clearance from top of rail @ future track + 9 feet</a:t>
            </a:r>
          </a:p>
          <a:p>
            <a:pPr lvl="1"/>
            <a:r>
              <a:rPr lang="en-US" sz="1800">
                <a:cs typeface="Adobe Hebrew" panose="02040503050201020203" pitchFamily="18" charset="-79"/>
              </a:rPr>
              <a:t>Plan for future rail, access road, and drainage ditches</a:t>
            </a:r>
          </a:p>
          <a:p>
            <a:pPr lvl="1"/>
            <a:r>
              <a:rPr lang="en-US" sz="1800">
                <a:cs typeface="Adobe Hebrew" panose="02040503050201020203" pitchFamily="18" charset="-79"/>
              </a:rPr>
              <a:t>Fences are needed even if there is not a pedestrian pathway on road</a:t>
            </a:r>
          </a:p>
          <a:p>
            <a:pPr lvl="1"/>
            <a:r>
              <a:rPr lang="en-US" sz="1800">
                <a:cs typeface="Adobe Hebrew" panose="02040503050201020203" pitchFamily="18" charset="-79"/>
              </a:rPr>
              <a:t>Lighting needed for bridge widths covering more than 80’ of rail length</a:t>
            </a:r>
          </a:p>
          <a:p>
            <a:pPr lvl="1"/>
            <a:r>
              <a:rPr lang="en-US" sz="1800">
                <a:cs typeface="Adobe Hebrew" panose="02040503050201020203" pitchFamily="18" charset="-79"/>
              </a:rPr>
              <a:t>Settlement and monitoring plan (report at 1/8”, stop work at 1/4”)</a:t>
            </a:r>
          </a:p>
          <a:p>
            <a:pPr lvl="1"/>
            <a:r>
              <a:rPr lang="en-US" sz="1800">
                <a:cs typeface="Adobe Hebrew" panose="02040503050201020203" pitchFamily="18" charset="-79"/>
              </a:rPr>
              <a:t>Must have a construction phasing plan w/ crane storage area</a:t>
            </a:r>
          </a:p>
          <a:p>
            <a:pPr lvl="1"/>
            <a:r>
              <a:rPr lang="en-US" sz="1800">
                <a:cs typeface="Adobe Hebrew" panose="02040503050201020203" pitchFamily="18" charset="-79"/>
              </a:rPr>
              <a:t>Ditch shown on previous exhibit is not to scale (10’ bottom width, 2:1 side slopes, 3’ deep OR do a drainage study showing smaller works)</a:t>
            </a:r>
          </a:p>
          <a:p>
            <a:pPr lvl="1"/>
            <a:r>
              <a:rPr lang="en-US" sz="1800">
                <a:cs typeface="Adobe Hebrew" panose="02040503050201020203" pitchFamily="18" charset="-79"/>
              </a:rPr>
              <a:t>Rail bridges should accommodate a future track and access road</a:t>
            </a:r>
          </a:p>
          <a:p>
            <a:pPr lvl="1"/>
            <a:r>
              <a:rPr lang="en-US" sz="1800">
                <a:cs typeface="Adobe Hebrew" panose="02040503050201020203" pitchFamily="18" charset="-79"/>
              </a:rPr>
              <a:t>Construction clearance envelope (21.5’ vertical, 15’ horizontal)</a:t>
            </a:r>
          </a:p>
          <a:p>
            <a:pPr lvl="1"/>
            <a:r>
              <a:rPr lang="en-US" sz="1800">
                <a:cs typeface="Adobe Hebrew" panose="02040503050201020203" pitchFamily="18" charset="-79"/>
              </a:rPr>
              <a:t>Removed pillars to be cut 3’ below grade</a:t>
            </a:r>
          </a:p>
        </p:txBody>
      </p:sp>
      <p:pic>
        <p:nvPicPr>
          <p:cNvPr id="5" name="Picture 2" descr="Lessons Learned Stock Illustrations – 479 Lessons Learned Stock  Illustrations, Vectors &amp; Clipart - Dreamstime">
            <a:extLst>
              <a:ext uri="{FF2B5EF4-FFF2-40B4-BE49-F238E27FC236}">
                <a16:creationId xmlns:a16="http://schemas.microsoft.com/office/drawing/2014/main" id="{4F00AA28-2D90-9D53-A29E-27F0DDD57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t="23112" r="7167" b="22893"/>
          <a:stretch/>
        </p:blipFill>
        <p:spPr bwMode="auto">
          <a:xfrm>
            <a:off x="7219802" y="284890"/>
            <a:ext cx="3660470" cy="17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46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2B2384D-442D-D16D-B694-82F187173F2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kern="12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Maintenance Consent Letter</a:t>
            </a:r>
          </a:p>
        </p:txBody>
      </p:sp>
      <p:pic>
        <p:nvPicPr>
          <p:cNvPr id="4" name="Picture 3" descr="A group of people standing next to a machine&#10;&#10;AI-generated content may be incorrect.">
            <a:extLst>
              <a:ext uri="{FF2B5EF4-FFF2-40B4-BE49-F238E27FC236}">
                <a16:creationId xmlns:a16="http://schemas.microsoft.com/office/drawing/2014/main" id="{9C7BD1E6-A288-CF87-A400-595B0BC53E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987"/>
          <a:stretch/>
        </p:blipFill>
        <p:spPr>
          <a:xfrm>
            <a:off x="642257" y="1490889"/>
            <a:ext cx="5181600" cy="4351338"/>
          </a:xfrm>
          <a:prstGeom prst="rect">
            <a:avLst/>
          </a:prstGeom>
          <a:noFill/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5FAB32D3-23E5-FDF5-85AD-20D2B9F0E611}"/>
              </a:ext>
            </a:extLst>
          </p:cNvPr>
          <p:cNvSpPr txBox="1">
            <a:spLocks/>
          </p:cNvSpPr>
          <p:nvPr/>
        </p:nvSpPr>
        <p:spPr>
          <a:xfrm>
            <a:off x="6180992" y="1490889"/>
            <a:ext cx="51816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defTabSz="914400"/>
            <a:r>
              <a:rPr lang="en-US" sz="24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Paving mill and overlay</a:t>
            </a:r>
          </a:p>
          <a:p>
            <a:pPr marL="228600" indent="-228600" defTabSz="914400"/>
            <a:r>
              <a:rPr lang="en-US" sz="24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Existing Sidewalk repairs</a:t>
            </a:r>
          </a:p>
          <a:p>
            <a:pPr marL="228600" indent="-228600" defTabSz="914400"/>
            <a:r>
              <a:rPr lang="en-US" sz="24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Existing fence repairs </a:t>
            </a:r>
          </a:p>
          <a:p>
            <a:pPr marL="228600" indent="-228600" defTabSz="914400"/>
            <a:r>
              <a:rPr lang="en-US" sz="24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Lighting </a:t>
            </a:r>
          </a:p>
          <a:p>
            <a:pPr marL="228600" indent="-228600" defTabSz="914400"/>
            <a:r>
              <a:rPr lang="en-US" sz="24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Bridge inspection </a:t>
            </a:r>
          </a:p>
          <a:p>
            <a:pPr marL="228600" indent="-228600" defTabSz="914400"/>
            <a:r>
              <a:rPr lang="en-US" sz="24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Roadway / Bridge minor repairs</a:t>
            </a:r>
          </a:p>
          <a:p>
            <a:pPr marL="228600" lvl="1" indent="-228600" defTabSz="914400">
              <a:spcBef>
                <a:spcPts val="1000"/>
              </a:spcBef>
            </a:pPr>
            <a:r>
              <a:rPr lang="en-US" sz="24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Barrier rail or fencing replacement, deck seal-coating, deck or pier spall repairs</a:t>
            </a:r>
          </a:p>
          <a:p>
            <a:pPr marL="228600" indent="-228600" defTabSz="914400"/>
            <a:r>
              <a:rPr lang="en-US" sz="24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Culvert and ditch cleaning</a:t>
            </a:r>
          </a:p>
        </p:txBody>
      </p:sp>
    </p:spTree>
    <p:extLst>
      <p:ext uri="{BB962C8B-B14F-4D97-AF65-F5344CB8AC3E}">
        <p14:creationId xmlns:p14="http://schemas.microsoft.com/office/powerpoint/2010/main" val="1600023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8CC55-679F-E0A3-2910-CBA209BD1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9E7BDCF-F754-9552-977A-5F908E379189}"/>
              </a:ext>
            </a:extLst>
          </p:cNvPr>
          <p:cNvSpPr txBox="1">
            <a:spLocks/>
          </p:cNvSpPr>
          <p:nvPr/>
        </p:nvSpPr>
        <p:spPr>
          <a:xfrm>
            <a:off x="0" y="-114299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Maintenance Consent Letter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2533E04-3FA5-71CF-95D9-E334C0E5E843}"/>
              </a:ext>
            </a:extLst>
          </p:cNvPr>
          <p:cNvSpPr txBox="1">
            <a:spLocks/>
          </p:cNvSpPr>
          <p:nvPr/>
        </p:nvSpPr>
        <p:spPr>
          <a:xfrm>
            <a:off x="206612" y="1406590"/>
            <a:ext cx="9849578" cy="416505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cs typeface="Adobe Hebrew" panose="02040503050201020203" pitchFamily="18" charset="-79"/>
              </a:rPr>
              <a:t>Relevant standards and resources:</a:t>
            </a:r>
          </a:p>
          <a:p>
            <a:pPr lvl="1"/>
            <a:r>
              <a:rPr lang="en-US" sz="1800">
                <a:cs typeface="Adobe Hebrew" panose="02040503050201020203" pitchFamily="18" charset="-79"/>
              </a:rPr>
              <a:t>UP Public Projects Manual </a:t>
            </a:r>
            <a:r>
              <a:rPr lang="en-US" sz="1800">
                <a:cs typeface="Adobe Hebrew" panose="02040503050201020203" pitchFamily="18" charset="-79"/>
                <a:hlinkClick r:id="rId2"/>
              </a:rPr>
              <a:t>https://www.up.com/cs/groups/public/@uprr/@corprel/documents/up_pdf_nativedocs/pdf_up_public_projects_manual.pdf</a:t>
            </a:r>
            <a:endParaRPr lang="en-US" sz="1800">
              <a:cs typeface="Adobe Hebrew" panose="02040503050201020203" pitchFamily="18" charset="-79"/>
            </a:endParaRPr>
          </a:p>
          <a:p>
            <a:pPr lvl="1"/>
            <a:r>
              <a:rPr lang="en-US" sz="1800">
                <a:cs typeface="Adobe Hebrew" panose="02040503050201020203" pitchFamily="18" charset="-79"/>
              </a:rPr>
              <a:t>UP Contact Center </a:t>
            </a:r>
            <a:r>
              <a:rPr lang="en-US" sz="1800">
                <a:cs typeface="Adobe Hebrew" panose="02040503050201020203" pitchFamily="18" charset="-79"/>
                <a:hlinkClick r:id="rId3"/>
              </a:rPr>
              <a:t>https://benesch.quickbase.com/db/bpqhu6hqy?a=dbpage&amp;pageid=13</a:t>
            </a:r>
            <a:endParaRPr lang="en-US" sz="1800">
              <a:cs typeface="Adobe Hebrew" panose="02040503050201020203" pitchFamily="18" charset="-79"/>
            </a:endParaRPr>
          </a:p>
          <a:p>
            <a:r>
              <a:rPr lang="en-US" sz="1800">
                <a:cs typeface="Adobe Hebrew" panose="02040503050201020203" pitchFamily="18" charset="-79"/>
              </a:rPr>
              <a:t>Timeline after submittal</a:t>
            </a:r>
          </a:p>
          <a:p>
            <a:pPr lvl="1"/>
            <a:r>
              <a:rPr lang="en-US" sz="1800">
                <a:cs typeface="Adobe Hebrew" panose="02040503050201020203" pitchFamily="18" charset="-79"/>
              </a:rPr>
              <a:t>4-8 weeks (must already have C&amp;M agreement in place)</a:t>
            </a:r>
          </a:p>
          <a:p>
            <a:r>
              <a:rPr lang="en-US" sz="1800">
                <a:cs typeface="Adobe Hebrew" panose="02040503050201020203" pitchFamily="18" charset="-79"/>
              </a:rPr>
              <a:t>Cost</a:t>
            </a:r>
          </a:p>
          <a:p>
            <a:pPr lvl="1"/>
            <a:r>
              <a:rPr lang="en-US" sz="1800">
                <a:cs typeface="Adobe Hebrew" panose="02040503050201020203" pitchFamily="18" charset="-79"/>
              </a:rPr>
              <a:t>Varies</a:t>
            </a:r>
          </a:p>
          <a:p>
            <a:pPr lvl="2"/>
            <a:r>
              <a:rPr lang="en-US" sz="1600">
                <a:cs typeface="Adobe Hebrew" panose="02040503050201020203" pitchFamily="18" charset="-79"/>
              </a:rPr>
              <a:t>Simple: $2,200 application fee</a:t>
            </a:r>
          </a:p>
          <a:p>
            <a:pPr lvl="2"/>
            <a:r>
              <a:rPr lang="en-US" sz="1600">
                <a:cs typeface="Adobe Hebrew" panose="02040503050201020203" pitchFamily="18" charset="-79"/>
              </a:rPr>
              <a:t>Complex: PE Agreement Cost: $5,000 - $25,000 </a:t>
            </a:r>
          </a:p>
          <a:p>
            <a:pPr lvl="1"/>
            <a:r>
              <a:rPr lang="en-US" sz="1800">
                <a:cs typeface="Adobe Hebrew" panose="02040503050201020203" pitchFamily="18" charset="-79"/>
              </a:rPr>
              <a:t>What is a complex MCL?</a:t>
            </a:r>
          </a:p>
          <a:p>
            <a:pPr lvl="2"/>
            <a:r>
              <a:rPr lang="en-US" sz="1600">
                <a:cs typeface="Adobe Hebrew" panose="02040503050201020203" pitchFamily="18" charset="-79"/>
              </a:rPr>
              <a:t>Usually anything that requires structures review or impacts interconnected crossings.</a:t>
            </a:r>
          </a:p>
          <a:p>
            <a:pPr lvl="1"/>
            <a:r>
              <a:rPr lang="en-US" sz="1800">
                <a:cs typeface="Adobe Hebrew" panose="02040503050201020203" pitchFamily="18" charset="-79"/>
              </a:rPr>
              <a:t>Contractor endorsement – similar to a ROE (contractor must have most items similar to a ROE – RPLI, flagging, RWP training, etc.)</a:t>
            </a:r>
          </a:p>
        </p:txBody>
      </p:sp>
      <p:pic>
        <p:nvPicPr>
          <p:cNvPr id="4" name="Picture 3" descr="What Are Five Steps You Can Take To Set The Standard For Yourself And Get  Respect From Other People? – Michael J. Fite">
            <a:extLst>
              <a:ext uri="{FF2B5EF4-FFF2-40B4-BE49-F238E27FC236}">
                <a16:creationId xmlns:a16="http://schemas.microsoft.com/office/drawing/2014/main" id="{7FED599E-D61D-AEF8-DAF1-C6C82D180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r="12750"/>
          <a:stretch/>
        </p:blipFill>
        <p:spPr bwMode="auto">
          <a:xfrm>
            <a:off x="8263657" y="301915"/>
            <a:ext cx="2030777" cy="153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001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Windows 11's share continues its slow rise | BetaNews">
            <a:extLst>
              <a:ext uri="{FF2B5EF4-FFF2-40B4-BE49-F238E27FC236}">
                <a16:creationId xmlns:a16="http://schemas.microsoft.com/office/drawing/2014/main" id="{1C6972D9-E9DA-C2A0-C62E-93ADD2492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467" y="1100613"/>
            <a:ext cx="4998533" cy="499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CD42D9-400A-D0D6-3F61-9BE2280987D6}"/>
              </a:ext>
            </a:extLst>
          </p:cNvPr>
          <p:cNvSpPr txBox="1">
            <a:spLocks/>
          </p:cNvSpPr>
          <p:nvPr/>
        </p:nvSpPr>
        <p:spPr>
          <a:xfrm>
            <a:off x="2000562" y="178682"/>
            <a:ext cx="10679723" cy="116034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How Long does a Railroad Project Take?</a:t>
            </a:r>
          </a:p>
        </p:txBody>
      </p:sp>
      <p:pic>
        <p:nvPicPr>
          <p:cNvPr id="8" name="Picture 8" descr="Planning Ahead for Success | Club Solutions Magazine">
            <a:extLst>
              <a:ext uri="{FF2B5EF4-FFF2-40B4-BE49-F238E27FC236}">
                <a16:creationId xmlns:a16="http://schemas.microsoft.com/office/drawing/2014/main" id="{261B8CE1-D04E-789E-9DCF-159F2AA10F7D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75" y="3250361"/>
            <a:ext cx="4201749" cy="284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poilers aren't all rotten, they can enhance thrills for some moviegoers -  UMaine News - University of Maine">
            <a:extLst>
              <a:ext uri="{FF2B5EF4-FFF2-40B4-BE49-F238E27FC236}">
                <a16:creationId xmlns:a16="http://schemas.microsoft.com/office/drawing/2014/main" id="{0343BA75-474C-CD44-D624-75CF8B24C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6000">
            <a:off x="288396" y="1674491"/>
            <a:ext cx="4895558" cy="276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36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EB78792-8A20-C7AC-B3B7-9015FC86D437}"/>
              </a:ext>
            </a:extLst>
          </p:cNvPr>
          <p:cNvSpPr txBox="1">
            <a:spLocks/>
          </p:cNvSpPr>
          <p:nvPr/>
        </p:nvSpPr>
        <p:spPr>
          <a:xfrm>
            <a:off x="0" y="-15480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Right of Way Maps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E4197-29D1-9A09-102A-34BB04293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0568"/>
            <a:ext cx="6517860" cy="4008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A79BCF-5376-3B17-8926-A3839074A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344" y="2799946"/>
            <a:ext cx="3976164" cy="3279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2EFD8-D403-699C-83C4-3AF854F0FE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32" t="31798" r="28194" b="7870"/>
          <a:stretch/>
        </p:blipFill>
        <p:spPr>
          <a:xfrm>
            <a:off x="7288796" y="134312"/>
            <a:ext cx="3870876" cy="338684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2585659-7401-7C16-5F40-A48115FC85A0}"/>
              </a:ext>
            </a:extLst>
          </p:cNvPr>
          <p:cNvSpPr/>
          <p:nvPr/>
        </p:nvSpPr>
        <p:spPr>
          <a:xfrm>
            <a:off x="8809412" y="160813"/>
            <a:ext cx="949882" cy="954336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804136-A373-288F-E1B3-78AC16AF1EED}"/>
              </a:ext>
            </a:extLst>
          </p:cNvPr>
          <p:cNvSpPr txBox="1"/>
          <p:nvPr/>
        </p:nvSpPr>
        <p:spPr>
          <a:xfrm>
            <a:off x="9622175" y="102909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MP MARKER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A1466F0-2C63-454C-D34D-D60CB98C12DF}"/>
              </a:ext>
            </a:extLst>
          </p:cNvPr>
          <p:cNvSpPr/>
          <p:nvPr/>
        </p:nvSpPr>
        <p:spPr>
          <a:xfrm>
            <a:off x="9465021" y="2799946"/>
            <a:ext cx="588545" cy="575230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B9DBF5-0BFC-658C-F2E9-BB5E8F57B138}"/>
              </a:ext>
            </a:extLst>
          </p:cNvPr>
          <p:cNvSpPr txBox="1"/>
          <p:nvPr/>
        </p:nvSpPr>
        <p:spPr>
          <a:xfrm>
            <a:off x="9622175" y="2262648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OFFSET DISTANCES</a:t>
            </a:r>
          </a:p>
        </p:txBody>
      </p:sp>
      <p:pic>
        <p:nvPicPr>
          <p:cNvPr id="10" name="Picture 2" descr="The Good, The Bad And The Ugly - Movies on Google Play">
            <a:extLst>
              <a:ext uri="{FF2B5EF4-FFF2-40B4-BE49-F238E27FC236}">
                <a16:creationId xmlns:a16="http://schemas.microsoft.com/office/drawing/2014/main" id="{6A4C89DE-1DFA-FBB5-2A02-B223FD86B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444" y="1202497"/>
            <a:ext cx="33909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933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19D9BBE-4837-E66D-4FB5-DA2D4BF4C96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Right of Way Maps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BB9B587E-1E79-E055-3883-3D2B5B4C724B}"/>
              </a:ext>
            </a:extLst>
          </p:cNvPr>
          <p:cNvSpPr txBox="1">
            <a:spLocks/>
          </p:cNvSpPr>
          <p:nvPr/>
        </p:nvSpPr>
        <p:spPr>
          <a:xfrm>
            <a:off x="263251" y="1446545"/>
            <a:ext cx="7266291" cy="416505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Adobe Hebrew" panose="02040503050201020203" pitchFamily="18" charset="-79"/>
              </a:rPr>
              <a:t>UP map librarian </a:t>
            </a:r>
            <a:r>
              <a:rPr lang="en-US" sz="2400" dirty="0">
                <a:cs typeface="Adobe Hebrew" panose="02040503050201020203" pitchFamily="18" charset="-79"/>
                <a:hlinkClick r:id="rId2"/>
              </a:rPr>
              <a:t>https://www.up.com/real_estate/PropertyOwnership/index.htm</a:t>
            </a:r>
            <a:endParaRPr lang="en-US" sz="2400" dirty="0">
              <a:cs typeface="Adobe Hebrew" panose="02040503050201020203" pitchFamily="18" charset="-79"/>
            </a:endParaRPr>
          </a:p>
          <a:p>
            <a:pPr lvl="1"/>
            <a:r>
              <a:rPr lang="en-US" sz="2400" dirty="0">
                <a:cs typeface="Adobe Hebrew" panose="02040503050201020203" pitchFamily="18" charset="-79"/>
              </a:rPr>
              <a:t>Public projects staff can also provide you with ROW maps after a PE agreement has been obtained</a:t>
            </a:r>
          </a:p>
          <a:p>
            <a:r>
              <a:rPr lang="en-US" sz="2400" dirty="0" err="1">
                <a:cs typeface="Adobe Hebrew" panose="02040503050201020203" pitchFamily="18" charset="-79"/>
              </a:rPr>
              <a:t>Shortlines</a:t>
            </a:r>
            <a:r>
              <a:rPr lang="en-US" sz="2400" dirty="0">
                <a:cs typeface="Adobe Hebrew" panose="02040503050201020203" pitchFamily="18" charset="-79"/>
              </a:rPr>
              <a:t> – Obtain a boundary survey and ask property management staff if they have any additional records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1C862-FDC0-F8B3-0048-4618BF2137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72" t="4630" r="1673" b="40433"/>
          <a:stretch/>
        </p:blipFill>
        <p:spPr>
          <a:xfrm rot="5400000">
            <a:off x="6599034" y="1854934"/>
            <a:ext cx="5569077" cy="268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03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DD87FA4-2D65-6C9F-2A1A-682EF6EF77F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At-Grade Railroad Crossings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3F796D-0DB3-FC20-FC46-68D7A4AAAE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2" y="1725247"/>
            <a:ext cx="5643868" cy="3924300"/>
          </a:xfrm>
          <a:prstGeom prst="rect">
            <a:avLst/>
          </a:prstGeom>
        </p:spPr>
      </p:pic>
      <p:pic>
        <p:nvPicPr>
          <p:cNvPr id="4" name="Picture 2" descr="Yield Signs Being Pulled From Ohio Railroad Crossings | WOSU News">
            <a:extLst>
              <a:ext uri="{FF2B5EF4-FFF2-40B4-BE49-F238E27FC236}">
                <a16:creationId xmlns:a16="http://schemas.microsoft.com/office/drawing/2014/main" id="{9C3C5891-4708-3709-C1FF-67D4BAF66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01" y="1725247"/>
            <a:ext cx="4955420" cy="391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229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9B22854-EDCC-B9B7-798C-70EA4DCE95E1}"/>
              </a:ext>
            </a:extLst>
          </p:cNvPr>
          <p:cNvSpPr txBox="1">
            <a:spLocks/>
          </p:cNvSpPr>
          <p:nvPr/>
        </p:nvSpPr>
        <p:spPr>
          <a:xfrm>
            <a:off x="0" y="-83961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At-Grade Railroad Crossings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27EE594-D37A-DB61-D78E-0B71D56AAA52}"/>
              </a:ext>
            </a:extLst>
          </p:cNvPr>
          <p:cNvSpPr txBox="1">
            <a:spLocks/>
          </p:cNvSpPr>
          <p:nvPr/>
        </p:nvSpPr>
        <p:spPr>
          <a:xfrm>
            <a:off x="148951" y="1585325"/>
            <a:ext cx="10526752" cy="416505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cs typeface="Adobe Hebrew" panose="02040503050201020203" pitchFamily="18" charset="-79"/>
              </a:rPr>
              <a:t>Relevant standards and resources:</a:t>
            </a:r>
          </a:p>
          <a:p>
            <a:pPr lvl="1"/>
            <a:r>
              <a:rPr lang="en-US" sz="1800" dirty="0">
                <a:cs typeface="Adobe Hebrew" panose="02040503050201020203" pitchFamily="18" charset="-79"/>
              </a:rPr>
              <a:t>NDOT standard drawings – RR, SN, and GW sheets   </a:t>
            </a:r>
            <a:r>
              <a:rPr lang="en-US" sz="1800" dirty="0">
                <a:cs typeface="Adobe Hebrew" panose="02040503050201020203" pitchFamily="18" charset="-79"/>
                <a:hlinkClick r:id="rId2" action="ppaction://hlinkfile"/>
              </a:rPr>
              <a:t>dot.nv.gov/home/</a:t>
            </a:r>
            <a:r>
              <a:rPr lang="en-US" sz="1800" dirty="0" err="1">
                <a:cs typeface="Adobe Hebrew" panose="02040503050201020203" pitchFamily="18" charset="-79"/>
                <a:hlinkClick r:id="rId2" action="ppaction://hlinkfile"/>
              </a:rPr>
              <a:t>showpublisheddocument</a:t>
            </a:r>
            <a:r>
              <a:rPr lang="en-US" sz="1800" dirty="0">
                <a:cs typeface="Adobe Hebrew" panose="02040503050201020203" pitchFamily="18" charset="-79"/>
                <a:hlinkClick r:id="rId2" action="ppaction://hlinkfile"/>
              </a:rPr>
              <a:t>/23088/638702162862070000</a:t>
            </a:r>
            <a:r>
              <a:rPr lang="en-US" sz="1800" dirty="0">
                <a:cs typeface="Adobe Hebrew" panose="02040503050201020203" pitchFamily="18" charset="-79"/>
              </a:rPr>
              <a:t> </a:t>
            </a:r>
          </a:p>
          <a:p>
            <a:pPr lvl="1"/>
            <a:r>
              <a:rPr lang="en-US" sz="1800" dirty="0">
                <a:cs typeface="Adobe Hebrew" panose="02040503050201020203" pitchFamily="18" charset="-79"/>
              </a:rPr>
              <a:t>MUTCD Part 8 </a:t>
            </a:r>
            <a:r>
              <a:rPr lang="en-US" sz="1800" dirty="0">
                <a:cs typeface="Adobe Hebrew" panose="02040503050201020203" pitchFamily="18" charset="-79"/>
                <a:hlinkClick r:id="rId3"/>
              </a:rPr>
              <a:t>https://mutcd.fhwa.dot.gov/kno_11th_Edition.htm</a:t>
            </a:r>
            <a:r>
              <a:rPr lang="en-US" sz="1800" dirty="0">
                <a:cs typeface="Adobe Hebrew" panose="02040503050201020203" pitchFamily="18" charset="-79"/>
              </a:rPr>
              <a:t> </a:t>
            </a:r>
          </a:p>
          <a:p>
            <a:pPr lvl="1"/>
            <a:r>
              <a:rPr lang="en-US" sz="1800" dirty="0">
                <a:cs typeface="Adobe Hebrew" panose="02040503050201020203" pitchFamily="18" charset="-79"/>
              </a:rPr>
              <a:t>UP public projects manual – released July 2021 </a:t>
            </a:r>
            <a:r>
              <a:rPr lang="en-US" sz="1800" dirty="0">
                <a:cs typeface="Adobe Hebrew" panose="02040503050201020203" pitchFamily="18" charset="-79"/>
                <a:hlinkClick r:id="rId4"/>
              </a:rPr>
              <a:t>https://www.up.com/cs/groups/public/@uprr/@corprel/documents/up_pdf_nativedocs/pdf_up_public_projects_manual.pdf</a:t>
            </a:r>
            <a:r>
              <a:rPr lang="en-US" sz="1800" dirty="0">
                <a:cs typeface="Adobe Hebrew" panose="02040503050201020203" pitchFamily="18" charset="-79"/>
              </a:rPr>
              <a:t> </a:t>
            </a:r>
          </a:p>
          <a:p>
            <a:pPr lvl="1"/>
            <a:r>
              <a:rPr lang="en-US" sz="1800" dirty="0">
                <a:cs typeface="Adobe Hebrew" panose="02040503050201020203" pitchFamily="18" charset="-79"/>
              </a:rPr>
              <a:t>AREMA Chapter 5 - Part 8 </a:t>
            </a:r>
            <a:r>
              <a:rPr lang="en-US" sz="1800" dirty="0">
                <a:cs typeface="Adobe Hebrew" panose="02040503050201020203" pitchFamily="18" charset="-79"/>
                <a:hlinkClick r:id="rId5"/>
              </a:rPr>
              <a:t>https://www.arema.org/AREMA_MBRR/AREMAStore/MRE.aspx</a:t>
            </a:r>
            <a:r>
              <a:rPr lang="en-US" sz="1800" dirty="0">
                <a:cs typeface="Adobe Hebrew" panose="02040503050201020203" pitchFamily="18" charset="-79"/>
              </a:rPr>
              <a:t> </a:t>
            </a:r>
          </a:p>
          <a:p>
            <a:pPr lvl="1"/>
            <a:r>
              <a:rPr lang="en-US" sz="1800" dirty="0">
                <a:cs typeface="Adobe Hebrew" panose="02040503050201020203" pitchFamily="18" charset="-79"/>
              </a:rPr>
              <a:t>Highway-Rail Crossing Handbook, 3rd Edition </a:t>
            </a:r>
            <a:r>
              <a:rPr lang="en-US" sz="1800" dirty="0">
                <a:cs typeface="Adobe Hebrew" panose="02040503050201020203" pitchFamily="18" charset="-79"/>
                <a:hlinkClick r:id="rId6"/>
              </a:rPr>
              <a:t>https://railroads.dot.gov/gxhandbook</a:t>
            </a:r>
            <a:r>
              <a:rPr lang="en-US" sz="1800" dirty="0">
                <a:cs typeface="Adobe Hebrew" panose="02040503050201020203" pitchFamily="18" charset="-79"/>
              </a:rPr>
              <a:t> </a:t>
            </a:r>
          </a:p>
          <a:p>
            <a:pPr lvl="1"/>
            <a:endParaRPr lang="en-US" sz="1800" dirty="0">
              <a:cs typeface="Adobe Hebrew" panose="02040503050201020203" pitchFamily="18" charset="-79"/>
            </a:endParaRPr>
          </a:p>
        </p:txBody>
      </p:sp>
      <p:pic>
        <p:nvPicPr>
          <p:cNvPr id="5" name="Picture 4" descr="What Are Five Steps You Can Take To Set The Standard For Yourself And Get  Respect From Other People? – Michael J. Fite">
            <a:extLst>
              <a:ext uri="{FF2B5EF4-FFF2-40B4-BE49-F238E27FC236}">
                <a16:creationId xmlns:a16="http://schemas.microsoft.com/office/drawing/2014/main" id="{C947AC57-6F12-EE1D-D5AF-E4E14B7FC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r="12750"/>
          <a:stretch/>
        </p:blipFill>
        <p:spPr bwMode="auto">
          <a:xfrm>
            <a:off x="8628271" y="375095"/>
            <a:ext cx="2806384" cy="212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863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C2ACF8C-ABD5-201F-5B46-06C1BB282AAC}"/>
              </a:ext>
            </a:extLst>
          </p:cNvPr>
          <p:cNvSpPr txBox="1">
            <a:spLocks/>
          </p:cNvSpPr>
          <p:nvPr/>
        </p:nvSpPr>
        <p:spPr>
          <a:xfrm>
            <a:off x="109199" y="0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At-Grade Railroad Crossings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2745A1C-307C-EE7D-61D9-18B055D33DD2}"/>
              </a:ext>
            </a:extLst>
          </p:cNvPr>
          <p:cNvSpPr txBox="1">
            <a:spLocks/>
          </p:cNvSpPr>
          <p:nvPr/>
        </p:nvSpPr>
        <p:spPr>
          <a:xfrm>
            <a:off x="109199" y="1520889"/>
            <a:ext cx="9623124" cy="398743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dobe Hebrew" panose="02040503050201020203" pitchFamily="18" charset="-79"/>
              </a:rPr>
              <a:t>Noteworthy items from experience: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Place signal cabin in passive quadrant, 25’ from nearest rail &amp; 30’ from roadway edge of travel lane, include mountable curb for UP truck access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UP prefers 5’-3” from signal to face of curb and 9’-3” from signal to edge of traveled way (</a:t>
            </a:r>
            <a:r>
              <a:rPr lang="en-US" sz="2000" dirty="0" err="1">
                <a:cs typeface="Adobe Hebrew" panose="02040503050201020203" pitchFamily="18" charset="-79"/>
              </a:rPr>
              <a:t>shortlines</a:t>
            </a:r>
            <a:r>
              <a:rPr lang="en-US" sz="2000" dirty="0">
                <a:cs typeface="Adobe Hebrew" panose="02040503050201020203" pitchFamily="18" charset="-79"/>
              </a:rPr>
              <a:t> will allow 4’-3” and 8’-3”)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Don’t overlook UDOT’s pedestrian flow chart for the ped </a:t>
            </a:r>
            <a:r>
              <a:rPr lang="en-US" sz="2000" dirty="0" err="1">
                <a:cs typeface="Adobe Hebrew" panose="02040503050201020203" pitchFamily="18" charset="-79"/>
              </a:rPr>
              <a:t>xing</a:t>
            </a:r>
            <a:r>
              <a:rPr lang="en-US" sz="2000" dirty="0">
                <a:cs typeface="Adobe Hebrew" panose="02040503050201020203" pitchFamily="18" charset="-79"/>
              </a:rPr>
              <a:t> portion of the roadway crossing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Plan on 2-3 years minimum to get a new crossing IF you have others to close or increase safety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FRA requires quiet zones to include 100’ of raised median from the gate arm back (this excludes plowable end sections – UDOT is updating their standards)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Show a LOT of dimensions for everything on plans</a:t>
            </a:r>
          </a:p>
        </p:txBody>
      </p:sp>
      <p:pic>
        <p:nvPicPr>
          <p:cNvPr id="4" name="Picture 2" descr="Lessons Learned Stock Illustrations – 479 Lessons Learned Stock  Illustrations, Vectors &amp; Clipart - Dreamstime">
            <a:extLst>
              <a:ext uri="{FF2B5EF4-FFF2-40B4-BE49-F238E27FC236}">
                <a16:creationId xmlns:a16="http://schemas.microsoft.com/office/drawing/2014/main" id="{D2513581-8940-C8A2-DA6C-D83ED8D7E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t="23112" r="7167" b="22893"/>
          <a:stretch/>
        </p:blipFill>
        <p:spPr bwMode="auto">
          <a:xfrm>
            <a:off x="7717061" y="125942"/>
            <a:ext cx="2903767" cy="139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971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9BE44D2-F0C3-7378-CF02-522158DE2C07}"/>
              </a:ext>
            </a:extLst>
          </p:cNvPr>
          <p:cNvSpPr txBox="1">
            <a:spLocks/>
          </p:cNvSpPr>
          <p:nvPr/>
        </p:nvSpPr>
        <p:spPr>
          <a:xfrm>
            <a:off x="0" y="-122465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At-Grade Railroad Crossings</a:t>
            </a:r>
          </a:p>
        </p:txBody>
      </p:sp>
      <p:sp>
        <p:nvSpPr>
          <p:cNvPr id="4" name="Google Shape;141;p16">
            <a:extLst>
              <a:ext uri="{FF2B5EF4-FFF2-40B4-BE49-F238E27FC236}">
                <a16:creationId xmlns:a16="http://schemas.microsoft.com/office/drawing/2014/main" id="{5A4AA1B6-B031-2DD0-8856-361A17CFCA14}"/>
              </a:ext>
            </a:extLst>
          </p:cNvPr>
          <p:cNvSpPr txBox="1">
            <a:spLocks/>
          </p:cNvSpPr>
          <p:nvPr/>
        </p:nvSpPr>
        <p:spPr>
          <a:xfrm>
            <a:off x="0" y="938398"/>
            <a:ext cx="6630988" cy="25765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chemeClr val="tx1"/>
                </a:solidFill>
              </a:rPr>
              <a:t>Active Warning Devices</a:t>
            </a:r>
          </a:p>
          <a:p>
            <a:pPr lvl="2">
              <a:lnSpc>
                <a:spcPct val="120000"/>
              </a:lnSpc>
            </a:pPr>
            <a:r>
              <a:rPr lang="en-US" sz="2600" dirty="0">
                <a:solidFill>
                  <a:schemeClr val="tx1"/>
                </a:solidFill>
              </a:rPr>
              <a:t>Lights and gates </a:t>
            </a:r>
          </a:p>
          <a:p>
            <a:pPr lvl="2">
              <a:lnSpc>
                <a:spcPct val="120000"/>
              </a:lnSpc>
            </a:pPr>
            <a:r>
              <a:rPr lang="en-US" sz="2600" dirty="0">
                <a:solidFill>
                  <a:schemeClr val="tx1"/>
                </a:solidFill>
              </a:rPr>
              <a:t>Overhead cantilever w/ flashers</a:t>
            </a:r>
          </a:p>
          <a:p>
            <a:pPr lvl="2">
              <a:lnSpc>
                <a:spcPct val="120000"/>
              </a:lnSpc>
            </a:pPr>
            <a:r>
              <a:rPr lang="en-US" sz="2600" dirty="0">
                <a:solidFill>
                  <a:schemeClr val="tx1"/>
                </a:solidFill>
              </a:rPr>
              <a:t>Stop bar ahead of gates</a:t>
            </a:r>
          </a:p>
          <a:p>
            <a:pPr lvl="2">
              <a:lnSpc>
                <a:spcPct val="120000"/>
              </a:lnSpc>
            </a:pPr>
            <a:r>
              <a:rPr lang="en-US" sz="2600" dirty="0">
                <a:solidFill>
                  <a:schemeClr val="tx1"/>
                </a:solidFill>
              </a:rPr>
              <a:t>Raised Medians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E8F80CC-926D-38C2-B073-24D8E0A63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399" y="902068"/>
            <a:ext cx="4574247" cy="4989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BADDF6-5E84-CFBF-13AC-26F52921F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42" y="3862998"/>
            <a:ext cx="7274558" cy="155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80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784D1-EBB9-118B-058D-F590FB75F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0609ADF-0E25-E744-EE3C-E044AFE07449}"/>
              </a:ext>
            </a:extLst>
          </p:cNvPr>
          <p:cNvSpPr txBox="1">
            <a:spLocks/>
          </p:cNvSpPr>
          <p:nvPr/>
        </p:nvSpPr>
        <p:spPr>
          <a:xfrm>
            <a:off x="0" y="-122465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At-Grade Railroad Crossings</a:t>
            </a:r>
          </a:p>
        </p:txBody>
      </p:sp>
      <p:sp>
        <p:nvSpPr>
          <p:cNvPr id="2" name="Google Shape;141;p16">
            <a:extLst>
              <a:ext uri="{FF2B5EF4-FFF2-40B4-BE49-F238E27FC236}">
                <a16:creationId xmlns:a16="http://schemas.microsoft.com/office/drawing/2014/main" id="{F00C1F08-F20C-4D8A-4B47-96BA51B947BB}"/>
              </a:ext>
            </a:extLst>
          </p:cNvPr>
          <p:cNvSpPr txBox="1">
            <a:spLocks/>
          </p:cNvSpPr>
          <p:nvPr/>
        </p:nvSpPr>
        <p:spPr>
          <a:xfrm>
            <a:off x="-99366" y="918935"/>
            <a:ext cx="5905500" cy="14160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000" b="1">
                <a:solidFill>
                  <a:schemeClr val="tx1"/>
                </a:solidFill>
              </a:rPr>
              <a:t>Active Warning Devices</a:t>
            </a:r>
          </a:p>
          <a:p>
            <a:pPr lvl="2">
              <a:lnSpc>
                <a:spcPct val="120000"/>
              </a:lnSpc>
            </a:pPr>
            <a:r>
              <a:rPr lang="en-US" sz="2600">
                <a:solidFill>
                  <a:schemeClr val="tx1"/>
                </a:solidFill>
              </a:rPr>
              <a:t>Lights and gates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24FA00-42AF-BA0B-DBED-58B72DC8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518" y="1082902"/>
            <a:ext cx="5082608" cy="4870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BB359F-EEEE-95DB-17F1-4BA24606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527"/>
          <a:stretch/>
        </p:blipFill>
        <p:spPr>
          <a:xfrm>
            <a:off x="169221" y="2726415"/>
            <a:ext cx="7500159" cy="129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69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9315E-580A-439D-A5F3-7036FBCB3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C87801B-0A54-2052-33E0-AFBDE79E20F3}"/>
              </a:ext>
            </a:extLst>
          </p:cNvPr>
          <p:cNvSpPr txBox="1">
            <a:spLocks/>
          </p:cNvSpPr>
          <p:nvPr/>
        </p:nvSpPr>
        <p:spPr>
          <a:xfrm>
            <a:off x="0" y="-122465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At-Grade Railroad Crossings</a:t>
            </a:r>
          </a:p>
        </p:txBody>
      </p:sp>
      <p:sp>
        <p:nvSpPr>
          <p:cNvPr id="2" name="Google Shape;141;p16">
            <a:extLst>
              <a:ext uri="{FF2B5EF4-FFF2-40B4-BE49-F238E27FC236}">
                <a16:creationId xmlns:a16="http://schemas.microsoft.com/office/drawing/2014/main" id="{E66234AB-5EFE-CE46-0709-1F9ED9A70D29}"/>
              </a:ext>
            </a:extLst>
          </p:cNvPr>
          <p:cNvSpPr txBox="1">
            <a:spLocks/>
          </p:cNvSpPr>
          <p:nvPr/>
        </p:nvSpPr>
        <p:spPr>
          <a:xfrm>
            <a:off x="-335799" y="881456"/>
            <a:ext cx="6630988" cy="39599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chemeClr val="tx1"/>
                </a:solidFill>
              </a:rPr>
              <a:t>Active Warning Devices</a:t>
            </a:r>
          </a:p>
          <a:p>
            <a:pPr lvl="2">
              <a:lnSpc>
                <a:spcPct val="120000"/>
              </a:lnSpc>
            </a:pPr>
            <a:r>
              <a:rPr lang="en-US" sz="2600" dirty="0">
                <a:solidFill>
                  <a:schemeClr val="tx1"/>
                </a:solidFill>
              </a:rPr>
              <a:t>Signal house / cabin / bungalow</a:t>
            </a:r>
          </a:p>
          <a:p>
            <a:pPr lvl="3">
              <a:lnSpc>
                <a:spcPct val="120000"/>
              </a:lnSpc>
            </a:pPr>
            <a:r>
              <a:rPr lang="en-US" sz="2600" dirty="0">
                <a:solidFill>
                  <a:schemeClr val="tx1"/>
                </a:solidFill>
              </a:rPr>
              <a:t>Passive quadrant preferred</a:t>
            </a:r>
          </a:p>
          <a:p>
            <a:pPr lvl="3">
              <a:lnSpc>
                <a:spcPct val="120000"/>
              </a:lnSpc>
            </a:pPr>
            <a:r>
              <a:rPr lang="en-US" sz="2600" dirty="0">
                <a:solidFill>
                  <a:schemeClr val="tx1"/>
                </a:solidFill>
              </a:rPr>
              <a:t>25’ min from nearest rail (not CL)</a:t>
            </a:r>
          </a:p>
          <a:p>
            <a:pPr lvl="3">
              <a:lnSpc>
                <a:spcPct val="120000"/>
              </a:lnSpc>
            </a:pPr>
            <a:r>
              <a:rPr lang="en-US" sz="2600">
                <a:solidFill>
                  <a:schemeClr val="tx1"/>
                </a:solidFill>
              </a:rPr>
              <a:t>30’ min from edge of traveled way</a:t>
            </a:r>
          </a:p>
          <a:p>
            <a:pPr lvl="3">
              <a:lnSpc>
                <a:spcPct val="120000"/>
              </a:lnSpc>
            </a:pPr>
            <a:r>
              <a:rPr lang="en-US" sz="2600">
                <a:solidFill>
                  <a:schemeClr val="tx1"/>
                </a:solidFill>
              </a:rPr>
              <a:t>UP prefers access pad</a:t>
            </a:r>
          </a:p>
          <a:p>
            <a:pPr marL="1371600" lvl="3" indent="0">
              <a:lnSpc>
                <a:spcPct val="120000"/>
              </a:lnSpc>
              <a:buNone/>
            </a:pPr>
            <a:r>
              <a:rPr lang="en-US" sz="2600" dirty="0">
                <a:solidFill>
                  <a:schemeClr val="tx1"/>
                </a:solidFill>
              </a:rPr>
              <a:t>(sometimes w/ curb cut or gate)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37B6E62-306C-3E03-27B7-234922C36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753" y="775178"/>
            <a:ext cx="4574247" cy="4989095"/>
          </a:xfrm>
          <a:prstGeom prst="rect">
            <a:avLst/>
          </a:prstGeom>
        </p:spPr>
      </p:pic>
      <p:pic>
        <p:nvPicPr>
          <p:cNvPr id="5" name="Picture 2" descr="ECI – Engineers Construction » Grade Crossing at Rte 142 Vernon">
            <a:extLst>
              <a:ext uri="{FF2B5EF4-FFF2-40B4-BE49-F238E27FC236}">
                <a16:creationId xmlns:a16="http://schemas.microsoft.com/office/drawing/2014/main" id="{67525C58-944E-F7E3-CE8F-DB2B863DE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7" r="13168"/>
          <a:stretch/>
        </p:blipFill>
        <p:spPr bwMode="auto">
          <a:xfrm>
            <a:off x="5652602" y="3723886"/>
            <a:ext cx="1965151" cy="223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452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2F04C-F4D6-5BE9-DDCA-3A2117DCF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EDE36670-B810-AA3B-CFA5-B1B732F4A03D}"/>
              </a:ext>
            </a:extLst>
          </p:cNvPr>
          <p:cNvSpPr txBox="1">
            <a:spLocks/>
          </p:cNvSpPr>
          <p:nvPr/>
        </p:nvSpPr>
        <p:spPr>
          <a:xfrm>
            <a:off x="0" y="-122465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At-Grade Railroad Crossings</a:t>
            </a:r>
          </a:p>
        </p:txBody>
      </p:sp>
      <p:sp>
        <p:nvSpPr>
          <p:cNvPr id="2" name="Google Shape;141;p16">
            <a:extLst>
              <a:ext uri="{FF2B5EF4-FFF2-40B4-BE49-F238E27FC236}">
                <a16:creationId xmlns:a16="http://schemas.microsoft.com/office/drawing/2014/main" id="{579B1D5C-B834-77CD-362B-F6F7C77A8C8D}"/>
              </a:ext>
            </a:extLst>
          </p:cNvPr>
          <p:cNvSpPr txBox="1">
            <a:spLocks/>
          </p:cNvSpPr>
          <p:nvPr/>
        </p:nvSpPr>
        <p:spPr>
          <a:xfrm>
            <a:off x="0" y="903526"/>
            <a:ext cx="5445125" cy="47418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000" b="1">
                <a:solidFill>
                  <a:schemeClr val="tx1"/>
                </a:solidFill>
              </a:rPr>
              <a:t>Active Warning Devices</a:t>
            </a:r>
          </a:p>
          <a:p>
            <a:pPr lvl="2">
              <a:lnSpc>
                <a:spcPct val="120000"/>
              </a:lnSpc>
            </a:pPr>
            <a:r>
              <a:rPr lang="en-US" sz="2600">
                <a:solidFill>
                  <a:schemeClr val="tx1"/>
                </a:solidFill>
              </a:rPr>
              <a:t>Lights and gates</a:t>
            </a:r>
          </a:p>
          <a:p>
            <a:pPr lvl="3">
              <a:lnSpc>
                <a:spcPct val="120000"/>
              </a:lnSpc>
            </a:pPr>
            <a:r>
              <a:rPr lang="en-US" sz="2200">
                <a:solidFill>
                  <a:schemeClr val="tx1"/>
                </a:solidFill>
              </a:rPr>
              <a:t>2-3 lanes may require center median signals and / or overhead cantilever</a:t>
            </a:r>
          </a:p>
          <a:p>
            <a:pPr lvl="3">
              <a:lnSpc>
                <a:spcPct val="120000"/>
              </a:lnSpc>
            </a:pPr>
            <a:r>
              <a:rPr lang="en-US" sz="2200">
                <a:solidFill>
                  <a:schemeClr val="tx1"/>
                </a:solidFill>
              </a:rPr>
              <a:t>Lights required in every lane</a:t>
            </a:r>
          </a:p>
          <a:p>
            <a:pPr lvl="3">
              <a:lnSpc>
                <a:spcPct val="120000"/>
              </a:lnSpc>
            </a:pPr>
            <a:r>
              <a:rPr lang="en-US" sz="2200">
                <a:solidFill>
                  <a:schemeClr val="tx1"/>
                </a:solidFill>
              </a:rPr>
              <a:t>Acceleration / deceleration lane on high-speed roads for hazmat and school bus stops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479715-5794-EF19-EBF3-6A7F956FE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068" y="1283368"/>
            <a:ext cx="5491503" cy="429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2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23E6C-C08E-4EBB-6EDB-474511FA1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7D318DE-639F-7503-7867-C9AFE0AF3695}"/>
              </a:ext>
            </a:extLst>
          </p:cNvPr>
          <p:cNvSpPr txBox="1">
            <a:spLocks/>
          </p:cNvSpPr>
          <p:nvPr/>
        </p:nvSpPr>
        <p:spPr>
          <a:xfrm>
            <a:off x="0" y="-122465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At-Grade Railroad Crossings</a:t>
            </a:r>
          </a:p>
        </p:txBody>
      </p:sp>
      <p:sp>
        <p:nvSpPr>
          <p:cNvPr id="2" name="Google Shape;141;p16">
            <a:extLst>
              <a:ext uri="{FF2B5EF4-FFF2-40B4-BE49-F238E27FC236}">
                <a16:creationId xmlns:a16="http://schemas.microsoft.com/office/drawing/2014/main" id="{1C920F60-027D-B468-91E1-DE034CFDE465}"/>
              </a:ext>
            </a:extLst>
          </p:cNvPr>
          <p:cNvSpPr txBox="1">
            <a:spLocks/>
          </p:cNvSpPr>
          <p:nvPr/>
        </p:nvSpPr>
        <p:spPr>
          <a:xfrm>
            <a:off x="0" y="846447"/>
            <a:ext cx="6654800" cy="14558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000" b="1">
                <a:solidFill>
                  <a:schemeClr val="tx1"/>
                </a:solidFill>
              </a:rPr>
              <a:t>Pedestrian Crossings</a:t>
            </a:r>
          </a:p>
          <a:p>
            <a:pPr lvl="2">
              <a:lnSpc>
                <a:spcPct val="120000"/>
              </a:lnSpc>
            </a:pPr>
            <a:r>
              <a:rPr lang="en-US" sz="2600">
                <a:solidFill>
                  <a:schemeClr val="tx1"/>
                </a:solidFill>
              </a:rPr>
              <a:t>Angles matter</a:t>
            </a:r>
          </a:p>
        </p:txBody>
      </p:sp>
      <p:pic>
        <p:nvPicPr>
          <p:cNvPr id="4" name="Picture 2" descr="Construction of Angles by using Compass, Construction of Angles">
            <a:extLst>
              <a:ext uri="{FF2B5EF4-FFF2-40B4-BE49-F238E27FC236}">
                <a16:creationId xmlns:a16="http://schemas.microsoft.com/office/drawing/2014/main" id="{754CE403-82A9-1D1D-81DE-418D222A1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t="11445" r="13820" b="18590"/>
          <a:stretch/>
        </p:blipFill>
        <p:spPr bwMode="auto">
          <a:xfrm>
            <a:off x="106016" y="2809240"/>
            <a:ext cx="3810663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87AA29-27D8-20C8-1319-E23C36799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3"/>
          <a:stretch/>
        </p:blipFill>
        <p:spPr>
          <a:xfrm>
            <a:off x="3854142" y="1813546"/>
            <a:ext cx="8174573" cy="407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15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57E57-CE19-2EF9-A42A-1C0DB6AEB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484610E-7145-6B7E-70CE-AC73DBF00AEC}"/>
              </a:ext>
            </a:extLst>
          </p:cNvPr>
          <p:cNvSpPr txBox="1">
            <a:spLocks/>
          </p:cNvSpPr>
          <p:nvPr/>
        </p:nvSpPr>
        <p:spPr>
          <a:xfrm>
            <a:off x="1936961" y="241180"/>
            <a:ext cx="10679723" cy="116034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How to Speed up a Railroad Project?</a:t>
            </a:r>
          </a:p>
        </p:txBody>
      </p:sp>
      <p:pic>
        <p:nvPicPr>
          <p:cNvPr id="6" name="Picture 5" descr="4,736 Secret Recipe Images, Stock Photos, 3D objects, &amp; Vectors |  Shutterstock">
            <a:extLst>
              <a:ext uri="{FF2B5EF4-FFF2-40B4-BE49-F238E27FC236}">
                <a16:creationId xmlns:a16="http://schemas.microsoft.com/office/drawing/2014/main" id="{5275C88A-644A-6885-C7DE-8E7676D86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2" b="12216"/>
          <a:stretch/>
        </p:blipFill>
        <p:spPr bwMode="auto">
          <a:xfrm>
            <a:off x="300894" y="1814077"/>
            <a:ext cx="4140174" cy="369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ollow Guidelines Concept Handwritten On Blackboard Stock Photo 272825255 |  Shutterstock">
            <a:extLst>
              <a:ext uri="{FF2B5EF4-FFF2-40B4-BE49-F238E27FC236}">
                <a16:creationId xmlns:a16="http://schemas.microsoft.com/office/drawing/2014/main" id="{FC861189-93B9-48BE-E65A-3274C4FB1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5"/>
          <a:stretch/>
        </p:blipFill>
        <p:spPr bwMode="auto">
          <a:xfrm>
            <a:off x="4441068" y="1687649"/>
            <a:ext cx="7350951" cy="406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772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A8D70F8-8EBD-9442-0F2D-E46E1FF6E1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Flagger Protection/Observation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FE27EC6-57DF-36EC-2DE9-8C636786FC87}"/>
              </a:ext>
            </a:extLst>
          </p:cNvPr>
          <p:cNvSpPr txBox="1">
            <a:spLocks/>
          </p:cNvSpPr>
          <p:nvPr/>
        </p:nvSpPr>
        <p:spPr>
          <a:xfrm>
            <a:off x="838199" y="1924336"/>
            <a:ext cx="5181600" cy="300932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defTabSz="914400"/>
            <a:r>
              <a:rPr lang="en-US" sz="15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Freight = &lt;25’ from track centerline, or the potential to foul </a:t>
            </a:r>
          </a:p>
          <a:p>
            <a:pPr marL="228600" indent="-228600" defTabSz="914400"/>
            <a:r>
              <a:rPr lang="en-US" sz="15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 standards and resources:</a:t>
            </a:r>
          </a:p>
          <a:p>
            <a:pPr marL="228600" lvl="1" indent="-228600" defTabSz="914400">
              <a:spcBef>
                <a:spcPts val="1000"/>
              </a:spcBef>
            </a:pPr>
            <a:r>
              <a:rPr lang="en-US" sz="15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subcontracts to NRSS and </a:t>
            </a:r>
            <a:r>
              <a:rPr lang="en-US" sz="1500" dirty="0" err="1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RailPros</a:t>
            </a:r>
            <a:r>
              <a:rPr lang="en-US" sz="15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https://www.up.com/real_estate/third-party-flagging/index.htm</a:t>
            </a:r>
            <a:r>
              <a:rPr lang="en-US" sz="15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28600" indent="-228600" defTabSz="914400"/>
            <a:r>
              <a:rPr lang="en-US" sz="15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RR flaggers only protect for rail, roadway flaggers are separate</a:t>
            </a:r>
          </a:p>
          <a:p>
            <a:pPr marL="228600" indent="-228600" defTabSz="914400"/>
            <a:r>
              <a:rPr lang="en-US" sz="15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Violations – FRA may asses civil fines $1,000 - $250,000</a:t>
            </a:r>
          </a:p>
          <a:p>
            <a:pPr marL="228600" indent="-228600" defTabSz="914400"/>
            <a:r>
              <a:rPr lang="en-US" sz="15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 – A construction observer is required when working above, under, or on railroad right of way.</a:t>
            </a:r>
          </a:p>
        </p:txBody>
      </p:sp>
      <p:pic>
        <p:nvPicPr>
          <p:cNvPr id="4" name="Picture 2" descr="Track Protection / Flagging - A &amp; B Rail Services Ltd.">
            <a:extLst>
              <a:ext uri="{FF2B5EF4-FFF2-40B4-BE49-F238E27FC236}">
                <a16:creationId xmlns:a16="http://schemas.microsoft.com/office/drawing/2014/main" id="{B19C6940-2FF5-DC7B-58C7-51DEA01F4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86" b="1"/>
          <a:stretch/>
        </p:blipFill>
        <p:spPr bwMode="auto">
          <a:xfrm>
            <a:off x="6172202" y="1450067"/>
            <a:ext cx="5181600" cy="43513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2909190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50D53E9-48C2-37F9-73C8-5B19ED98A7A7}"/>
              </a:ext>
            </a:extLst>
          </p:cNvPr>
          <p:cNvSpPr txBox="1">
            <a:spLocks/>
          </p:cNvSpPr>
          <p:nvPr/>
        </p:nvSpPr>
        <p:spPr>
          <a:xfrm>
            <a:off x="0" y="65316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Right of Entry Permit</a:t>
            </a:r>
          </a:p>
        </p:txBody>
      </p:sp>
      <p:pic>
        <p:nvPicPr>
          <p:cNvPr id="3" name="Picture 4" descr="Paving the West Penn Ave crossing 4-30-18 - YouTube">
            <a:extLst>
              <a:ext uri="{FF2B5EF4-FFF2-40B4-BE49-F238E27FC236}">
                <a16:creationId xmlns:a16="http://schemas.microsoft.com/office/drawing/2014/main" id="{67F827AD-80A6-FDF8-C0AB-92A8A174E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7" t="9540" r="14434" b="29728"/>
          <a:stretch/>
        </p:blipFill>
        <p:spPr bwMode="auto">
          <a:xfrm>
            <a:off x="8694768" y="1302684"/>
            <a:ext cx="3362321" cy="151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1D8B41C4-6DAD-1C3F-37C7-AED8ECB81A90}"/>
              </a:ext>
            </a:extLst>
          </p:cNvPr>
          <p:cNvSpPr txBox="1">
            <a:spLocks/>
          </p:cNvSpPr>
          <p:nvPr/>
        </p:nvSpPr>
        <p:spPr>
          <a:xfrm>
            <a:off x="328564" y="1390262"/>
            <a:ext cx="9849578" cy="416505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US" sz="2000" dirty="0">
                <a:cs typeface="Adobe Hebrew"/>
              </a:rPr>
              <a:t>All RR’s require right of entry permits when you work on RR ROW</a:t>
            </a:r>
            <a:endParaRPr lang="en-US" dirty="0">
              <a:cs typeface="Adobe Hebrew"/>
            </a:endParaRPr>
          </a:p>
          <a:p>
            <a:pPr marL="228600" indent="-228600"/>
            <a:r>
              <a:rPr lang="en-US" sz="2000" dirty="0">
                <a:cs typeface="Adobe Hebrew"/>
              </a:rPr>
              <a:t>All RR’s require roadway worker protection (RWP) training</a:t>
            </a:r>
          </a:p>
          <a:p>
            <a:pPr marL="685800" lvl="1" indent="-228600"/>
            <a:r>
              <a:rPr lang="en-US" sz="2000" dirty="0">
                <a:cs typeface="Adobe Hebrew"/>
              </a:rPr>
              <a:t>UP – </a:t>
            </a:r>
            <a:r>
              <a:rPr lang="en-US" sz="2000" dirty="0" err="1">
                <a:cs typeface="Adobe Hebrew"/>
              </a:rPr>
              <a:t>erailsafe</a:t>
            </a:r>
            <a:r>
              <a:rPr lang="en-US" sz="2000" dirty="0">
                <a:cs typeface="Adobe Hebrew"/>
              </a:rPr>
              <a:t> </a:t>
            </a:r>
            <a:r>
              <a:rPr lang="en-US" sz="2000" dirty="0">
                <a:cs typeface="Adobe Hebrew"/>
                <a:hlinkClick r:id="rId3"/>
              </a:rPr>
              <a:t>https://www.up.com/aboutup/community/safety/erailsafe/index.htm</a:t>
            </a:r>
            <a:r>
              <a:rPr lang="en-US" sz="2000" dirty="0">
                <a:cs typeface="Adobe Hebrew"/>
              </a:rPr>
              <a:t> </a:t>
            </a:r>
          </a:p>
          <a:p>
            <a:pPr marL="1143000" lvl="2" indent="-228600"/>
            <a:r>
              <a:rPr lang="en-US" dirty="0" err="1">
                <a:cs typeface="Adobe Hebrew"/>
              </a:rPr>
              <a:t>Erailsafe</a:t>
            </a:r>
            <a:r>
              <a:rPr lang="en-US" dirty="0">
                <a:cs typeface="Adobe Hebrew"/>
              </a:rPr>
              <a:t> can take 1-3 months to obtain</a:t>
            </a:r>
          </a:p>
          <a:p>
            <a:pPr marL="228600" indent="-228600"/>
            <a:r>
              <a:rPr lang="en-US" sz="2000" dirty="0">
                <a:cs typeface="Adobe Hebrew"/>
              </a:rPr>
              <a:t>Process / timeline: </a:t>
            </a:r>
          </a:p>
          <a:p>
            <a:pPr marL="685800" lvl="1" indent="-228600"/>
            <a:r>
              <a:rPr lang="en-US" sz="2000" dirty="0">
                <a:cs typeface="Adobe Hebrew"/>
              </a:rPr>
              <a:t>1-4 weeks (non-intrusive)</a:t>
            </a:r>
          </a:p>
          <a:p>
            <a:pPr marL="685800" lvl="1" indent="-228600"/>
            <a:r>
              <a:rPr lang="en-US" sz="2000" dirty="0">
                <a:cs typeface="Adobe Hebrew"/>
              </a:rPr>
              <a:t>2-4 months (intrusive-</a:t>
            </a:r>
            <a:r>
              <a:rPr lang="en-US" sz="2000" dirty="0" err="1">
                <a:cs typeface="Adobe Hebrew"/>
              </a:rPr>
              <a:t>geotech</a:t>
            </a:r>
            <a:r>
              <a:rPr lang="en-US" sz="2000" dirty="0">
                <a:cs typeface="Adobe Hebrew"/>
              </a:rPr>
              <a:t>, potholing, etc.)</a:t>
            </a:r>
          </a:p>
          <a:p>
            <a:pPr marL="1143000" lvl="2" indent="-228600"/>
            <a:r>
              <a:rPr lang="en-US" sz="1600" dirty="0">
                <a:cs typeface="Adobe Hebrew"/>
              </a:rPr>
              <a:t>Note: Potholing or excavation within 25' of centerline will automatically need </a:t>
            </a:r>
          </a:p>
          <a:p>
            <a:pPr marL="914400" lvl="2" indent="0">
              <a:buNone/>
            </a:pPr>
            <a:r>
              <a:rPr lang="en-US" sz="1600" dirty="0">
                <a:cs typeface="Adobe Hebrew"/>
              </a:rPr>
              <a:t> secondary review (</a:t>
            </a:r>
            <a:r>
              <a:rPr lang="en-US" sz="1600" dirty="0">
                <a:cs typeface="Arial"/>
              </a:rPr>
              <a:t>90-120 days)</a:t>
            </a:r>
            <a:endParaRPr lang="en-US" dirty="0">
              <a:cs typeface="Arial" panose="020B0604020202020204"/>
            </a:endParaRPr>
          </a:p>
          <a:p>
            <a:pPr marL="1143000" lvl="2" indent="-228600"/>
            <a:endParaRPr lang="en-US" sz="1600" dirty="0">
              <a:cs typeface="Adobe Hebrew"/>
            </a:endParaRPr>
          </a:p>
        </p:txBody>
      </p:sp>
      <p:pic>
        <p:nvPicPr>
          <p:cNvPr id="5" name="Picture 2" descr="Working On The Railroad | For Construction Pros">
            <a:extLst>
              <a:ext uri="{FF2B5EF4-FFF2-40B4-BE49-F238E27FC236}">
                <a16:creationId xmlns:a16="http://schemas.microsoft.com/office/drawing/2014/main" id="{746B2CF9-A29E-CD61-ACD7-9574C957C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322" y="3429000"/>
            <a:ext cx="3100767" cy="23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00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B4E11B3-A1AC-2B06-A1A5-CCDA41C4A78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Right of Entry Permit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6157216-F954-44F1-61CC-15E2C5029446}"/>
              </a:ext>
            </a:extLst>
          </p:cNvPr>
          <p:cNvSpPr txBox="1">
            <a:spLocks/>
          </p:cNvSpPr>
          <p:nvPr/>
        </p:nvSpPr>
        <p:spPr>
          <a:xfrm>
            <a:off x="838200" y="2302954"/>
            <a:ext cx="5181600" cy="1959991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defTabSz="914400"/>
            <a:r>
              <a:rPr lang="en-US" sz="15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 standards and resources:</a:t>
            </a:r>
          </a:p>
          <a:p>
            <a:pPr marL="228600" lvl="1" indent="-228600" defTabSz="914400">
              <a:spcBef>
                <a:spcPts val="1000"/>
              </a:spcBef>
            </a:pPr>
            <a:r>
              <a:rPr lang="en-US" sz="15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non-intrusive survey permit (no fees, no RPLI) </a:t>
            </a:r>
            <a:r>
              <a:rPr lang="en-US" sz="15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https://www.up.com/cs/groups/public/@uprr/@realestate/documents/up_pdf_nativedocs/re_nonintrusive_survey_app.pdf</a:t>
            </a:r>
            <a:endParaRPr lang="en-US" sz="1500" dirty="0">
              <a:solidFill>
                <a:schemeClr val="accent6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 defTabSz="914400">
              <a:spcBef>
                <a:spcPts val="1000"/>
              </a:spcBef>
            </a:pPr>
            <a:r>
              <a:rPr lang="en-US" sz="15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intrusive permit ($1,000 - $5,000 fees + RPLI) </a:t>
            </a:r>
            <a:r>
              <a:rPr lang="en-US" sz="15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https://www.up.com/real_estate/tempuse/index.htm</a:t>
            </a:r>
            <a:endParaRPr lang="en-US" sz="1500" dirty="0">
              <a:solidFill>
                <a:schemeClr val="accent6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 defTabSz="914400">
              <a:spcBef>
                <a:spcPts val="1000"/>
              </a:spcBef>
              <a:buNone/>
            </a:pPr>
            <a:r>
              <a:rPr lang="en-US" sz="1500" dirty="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2" descr="RTE 302 class working with Total Stations | Video #4597 | Penn State Altoona">
            <a:extLst>
              <a:ext uri="{FF2B5EF4-FFF2-40B4-BE49-F238E27FC236}">
                <a16:creationId xmlns:a16="http://schemas.microsoft.com/office/drawing/2014/main" id="{C64F5324-7764-F16E-3E95-04EC95ECA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7129" y="1825625"/>
            <a:ext cx="5181600" cy="29146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9436283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7D1C3D7-15C0-82F0-2793-57B2FE449029}"/>
              </a:ext>
            </a:extLst>
          </p:cNvPr>
          <p:cNvSpPr txBox="1">
            <a:spLocks/>
          </p:cNvSpPr>
          <p:nvPr/>
        </p:nvSpPr>
        <p:spPr>
          <a:xfrm>
            <a:off x="0" y="-65314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Utility Crossings and Encroachments</a:t>
            </a:r>
          </a:p>
        </p:txBody>
      </p:sp>
      <p:pic>
        <p:nvPicPr>
          <p:cNvPr id="4" name="Picture 3" descr="An aerial view of a factory&#10;&#10;Description automatically generated">
            <a:extLst>
              <a:ext uri="{FF2B5EF4-FFF2-40B4-BE49-F238E27FC236}">
                <a16:creationId xmlns:a16="http://schemas.microsoft.com/office/drawing/2014/main" id="{8AA45589-3709-323D-BC73-5E134D0AF1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r="18727"/>
          <a:stretch/>
        </p:blipFill>
        <p:spPr>
          <a:xfrm>
            <a:off x="98434" y="1247103"/>
            <a:ext cx="4906273" cy="4173182"/>
          </a:xfrm>
          <a:prstGeom prst="rect">
            <a:avLst/>
          </a:prstGeom>
        </p:spPr>
      </p:pic>
      <p:pic>
        <p:nvPicPr>
          <p:cNvPr id="5" name="Picture 4" descr="A construction site with pipes and a ladder&#10;&#10;Description automatically generated">
            <a:extLst>
              <a:ext uri="{FF2B5EF4-FFF2-40B4-BE49-F238E27FC236}">
                <a16:creationId xmlns:a16="http://schemas.microsoft.com/office/drawing/2014/main" id="{F6F99BAD-2F1E-B0BB-520B-A5993CDE97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1"/>
          <a:stretch/>
        </p:blipFill>
        <p:spPr>
          <a:xfrm>
            <a:off x="6417135" y="1247103"/>
            <a:ext cx="4096926" cy="2696246"/>
          </a:xfrm>
          <a:prstGeom prst="rect">
            <a:avLst/>
          </a:prstGeom>
        </p:spPr>
      </p:pic>
      <p:pic>
        <p:nvPicPr>
          <p:cNvPr id="6" name="Picture 5" descr="An aerial view of a factory&#10;&#10;Description automatically generated">
            <a:extLst>
              <a:ext uri="{FF2B5EF4-FFF2-40B4-BE49-F238E27FC236}">
                <a16:creationId xmlns:a16="http://schemas.microsoft.com/office/drawing/2014/main" id="{17792CE5-C8FD-1BA5-862D-F6169CE527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3" t="42679" r="23655" b="39642"/>
          <a:stretch/>
        </p:blipFill>
        <p:spPr>
          <a:xfrm>
            <a:off x="6133907" y="4038041"/>
            <a:ext cx="4695602" cy="197087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0202E87-1BA8-DF82-C500-1B3FAE3D6F37}"/>
              </a:ext>
            </a:extLst>
          </p:cNvPr>
          <p:cNvSpPr/>
          <p:nvPr/>
        </p:nvSpPr>
        <p:spPr>
          <a:xfrm rot="154705">
            <a:off x="6246368" y="4608119"/>
            <a:ext cx="4566766" cy="830716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A06722-AA14-A8DF-75EF-323BF76364BC}"/>
              </a:ext>
            </a:extLst>
          </p:cNvPr>
          <p:cNvSpPr/>
          <p:nvPr/>
        </p:nvSpPr>
        <p:spPr>
          <a:xfrm>
            <a:off x="2200821" y="2767992"/>
            <a:ext cx="1509667" cy="419625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427E0C-2867-FD4E-26A8-E1EA6A912526}"/>
              </a:ext>
            </a:extLst>
          </p:cNvPr>
          <p:cNvCxnSpPr>
            <a:cxnSpLocks/>
            <a:stCxn id="8" idx="6"/>
          </p:cNvCxnSpPr>
          <p:nvPr/>
        </p:nvCxnSpPr>
        <p:spPr>
          <a:xfrm flipV="1">
            <a:off x="3710488" y="2767991"/>
            <a:ext cx="3924594" cy="209814"/>
          </a:xfrm>
          <a:prstGeom prst="straightConnector1">
            <a:avLst/>
          </a:prstGeom>
          <a:noFill/>
          <a:ln w="63500">
            <a:solidFill>
              <a:srgbClr val="D01E2D"/>
            </a:solidFill>
            <a:headEnd type="none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5B5569-95A4-EBEA-6418-F2258246461D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3710488" y="2977805"/>
            <a:ext cx="2706646" cy="1825746"/>
          </a:xfrm>
          <a:prstGeom prst="straightConnector1">
            <a:avLst/>
          </a:prstGeom>
          <a:noFill/>
          <a:ln w="63500">
            <a:solidFill>
              <a:srgbClr val="D01E2D"/>
            </a:solidFill>
            <a:headEnd type="none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90816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5827B-568E-7546-CE55-31866BC07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8B3BDA6-2659-2743-912B-4440CB4F703E}"/>
              </a:ext>
            </a:extLst>
          </p:cNvPr>
          <p:cNvSpPr txBox="1">
            <a:spLocks/>
          </p:cNvSpPr>
          <p:nvPr/>
        </p:nvSpPr>
        <p:spPr>
          <a:xfrm>
            <a:off x="0" y="-65314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Utility Crossings and Encroachments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E92DAC54-57C7-1913-F9BD-0469000E2F1D}"/>
              </a:ext>
            </a:extLst>
          </p:cNvPr>
          <p:cNvSpPr txBox="1">
            <a:spLocks/>
          </p:cNvSpPr>
          <p:nvPr/>
        </p:nvSpPr>
        <p:spPr>
          <a:xfrm>
            <a:off x="312235" y="1130958"/>
            <a:ext cx="10058048" cy="180908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cs typeface="Adobe Hebrew" panose="02040503050201020203" pitchFamily="18" charset="-79"/>
              </a:rPr>
              <a:t>Crossing - Pipeline or wireline that crosses the RR ROW from one side to the other in as near a straight line as possible. </a:t>
            </a:r>
          </a:p>
          <a:p>
            <a:r>
              <a:rPr lang="en-US" sz="2400">
                <a:cs typeface="Adobe Hebrew" panose="02040503050201020203" pitchFamily="18" charset="-79"/>
              </a:rPr>
              <a:t>Encroachment - Pipeline or wireline that enters the RR ROW and either does not leave the ROW or follows along the ROW for some distance. </a:t>
            </a:r>
          </a:p>
        </p:txBody>
      </p:sp>
      <p:pic>
        <p:nvPicPr>
          <p:cNvPr id="4" name="Picture 3" descr="C:\Users\land368\Documents\Snagit\Crossing Encroachment ROW.jpg">
            <a:extLst>
              <a:ext uri="{FF2B5EF4-FFF2-40B4-BE49-F238E27FC236}">
                <a16:creationId xmlns:a16="http://schemas.microsoft.com/office/drawing/2014/main" id="{4F109B12-D79B-0FBC-F400-42E0E34A2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30179" b="12506"/>
          <a:stretch/>
        </p:blipFill>
        <p:spPr bwMode="auto">
          <a:xfrm>
            <a:off x="889151" y="3023124"/>
            <a:ext cx="8904215" cy="2765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55909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4C31F-2959-199F-D2A6-391FBB1B5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D9AE08B-D0FB-11BF-D9D6-00D051863615}"/>
              </a:ext>
            </a:extLst>
          </p:cNvPr>
          <p:cNvSpPr txBox="1">
            <a:spLocks/>
          </p:cNvSpPr>
          <p:nvPr/>
        </p:nvSpPr>
        <p:spPr>
          <a:xfrm>
            <a:off x="0" y="-65314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Utility Crossings and Encroachments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4DC5CAD5-2CBE-DD93-B3BD-DA2B2DEEF477}"/>
              </a:ext>
            </a:extLst>
          </p:cNvPr>
          <p:cNvSpPr txBox="1">
            <a:spLocks/>
          </p:cNvSpPr>
          <p:nvPr/>
        </p:nvSpPr>
        <p:spPr>
          <a:xfrm>
            <a:off x="420008" y="1267797"/>
            <a:ext cx="10280650" cy="449622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cs typeface="Adobe Hebrew" panose="02040503050201020203" pitchFamily="18" charset="-79"/>
              </a:rPr>
              <a:t>Wireline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Underground Wireline Crossing 750V or Less  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Underground Wireline Crossing Over 750V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Overhead Wireline Crossing 750V or Less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Overhead Wireline Crossing over 750V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Underground Wireline Encroachment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Overhead Wireline Encroachment </a:t>
            </a:r>
          </a:p>
          <a:p>
            <a:r>
              <a:rPr lang="en-US" sz="2000">
                <a:cs typeface="Adobe Hebrew" panose="02040503050201020203" pitchFamily="18" charset="-79"/>
              </a:rPr>
              <a:t>Pipeline – flammable vs non-flammable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Crossing Only   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Parallel Encroachment Only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Crossing and Parallel Encroachment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A6465-E5E1-DDF1-C6EE-BE5DFBBE8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361" y="1093983"/>
            <a:ext cx="3747669" cy="487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60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B605F-58DF-A25F-A510-39424E54A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64319E5-375E-7E5A-7DD8-9391B89747E6}"/>
              </a:ext>
            </a:extLst>
          </p:cNvPr>
          <p:cNvSpPr txBox="1">
            <a:spLocks/>
          </p:cNvSpPr>
          <p:nvPr/>
        </p:nvSpPr>
        <p:spPr>
          <a:xfrm>
            <a:off x="0" y="-65314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Utility Crossings and Encroachments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551410F4-A75B-57C1-DD50-808370A0AF46}"/>
              </a:ext>
            </a:extLst>
          </p:cNvPr>
          <p:cNvSpPr txBox="1">
            <a:spLocks/>
          </p:cNvSpPr>
          <p:nvPr/>
        </p:nvSpPr>
        <p:spPr>
          <a:xfrm>
            <a:off x="375228" y="1180890"/>
            <a:ext cx="8678966" cy="449622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US" sz="1800" dirty="0">
                <a:cs typeface="Adobe Hebrew"/>
              </a:rPr>
              <a:t>Start Here (Submittal): </a:t>
            </a:r>
            <a:r>
              <a:rPr lang="en-US" sz="1800" dirty="0">
                <a:ea typeface="+mn-lt"/>
                <a:cs typeface="Adobe Hebrew"/>
              </a:rPr>
              <a:t>Union Pacific Online Utility Application Portal </a:t>
            </a:r>
            <a:r>
              <a:rPr lang="en-US" sz="1800" dirty="0">
                <a:ea typeface="+mn-lt"/>
                <a:cs typeface="+mn-lt"/>
                <a:hlinkClick r:id="rId2"/>
              </a:rPr>
              <a:t>https://www.uprr.com/rem/ucs/jas/#/home</a:t>
            </a:r>
            <a:r>
              <a:rPr lang="en-US" sz="1800" dirty="0">
                <a:ea typeface="+mn-lt"/>
                <a:cs typeface="+mn-lt"/>
              </a:rPr>
              <a:t> </a:t>
            </a:r>
            <a:endParaRPr lang="en-US" sz="1800" dirty="0">
              <a:cs typeface="Adobe Hebrew"/>
            </a:endParaRPr>
          </a:p>
          <a:p>
            <a:pPr marL="228600" indent="-228600"/>
            <a:r>
              <a:rPr lang="en-US" sz="1800" dirty="0">
                <a:cs typeface="Adobe Hebrew"/>
              </a:rPr>
              <a:t>Timelines after submittal</a:t>
            </a:r>
            <a:endParaRPr lang="en-US" sz="2800" dirty="0">
              <a:cs typeface="Adobe Hebrew"/>
            </a:endParaRPr>
          </a:p>
          <a:p>
            <a:pPr marL="685800" lvl="1" indent="-228600"/>
            <a:r>
              <a:rPr lang="en-US" sz="1800" dirty="0">
                <a:cs typeface="Adobe Hebrew"/>
              </a:rPr>
              <a:t>Crossings meeting specs – 1-2 month review + 1 month agreement</a:t>
            </a:r>
          </a:p>
          <a:p>
            <a:pPr marL="685800" lvl="1" indent="-228600"/>
            <a:r>
              <a:rPr lang="en-US" sz="1800" dirty="0">
                <a:cs typeface="Adobe Hebrew"/>
              </a:rPr>
              <a:t>Encroachments meeting specs – 6 month review + 1 month agreement</a:t>
            </a:r>
          </a:p>
          <a:p>
            <a:pPr marL="685800" lvl="1" indent="-228600"/>
            <a:r>
              <a:rPr lang="en-US" sz="1800" dirty="0">
                <a:cs typeface="Adobe Hebrew"/>
              </a:rPr>
              <a:t>Variances to standard (Secondary Review) </a:t>
            </a:r>
            <a:r>
              <a:rPr lang="en-US" sz="1800" dirty="0">
                <a:cs typeface="Arial"/>
              </a:rPr>
              <a:t>– </a:t>
            </a:r>
            <a:r>
              <a:rPr lang="en-US" sz="1800" dirty="0">
                <a:cs typeface="Adobe Hebrew"/>
              </a:rPr>
              <a:t>additional 3-4 months</a:t>
            </a:r>
          </a:p>
          <a:p>
            <a:pPr marL="685800" lvl="1" indent="-228600"/>
            <a:r>
              <a:rPr lang="en-US" sz="1800" dirty="0">
                <a:cs typeface="Adobe Hebrew"/>
              </a:rPr>
              <a:t>Missing information – 1-2 month re-review</a:t>
            </a:r>
          </a:p>
          <a:p>
            <a:pPr marL="228600" indent="-228600"/>
            <a:r>
              <a:rPr lang="en-US" sz="1800" dirty="0">
                <a:cs typeface="Adobe Hebrew"/>
              </a:rPr>
              <a:t>Costs</a:t>
            </a:r>
          </a:p>
          <a:p>
            <a:pPr marL="685800" lvl="1" indent="-228600"/>
            <a:r>
              <a:rPr lang="en-US" sz="1800" dirty="0">
                <a:cs typeface="Adobe Hebrew"/>
              </a:rPr>
              <a:t>Crossing application - $2,055</a:t>
            </a:r>
          </a:p>
          <a:p>
            <a:pPr marL="685800" lvl="1" indent="-228600"/>
            <a:r>
              <a:rPr lang="en-US" sz="1800" dirty="0">
                <a:cs typeface="Adobe Hebrew"/>
              </a:rPr>
              <a:t>5 business day rush fee - $12,055</a:t>
            </a:r>
          </a:p>
          <a:p>
            <a:pPr marL="685800" lvl="1" indent="-228600"/>
            <a:r>
              <a:rPr lang="en-US" sz="1800" dirty="0">
                <a:cs typeface="Adobe Hebrew"/>
              </a:rPr>
              <a:t>15 business day rush fee - $6,055</a:t>
            </a:r>
          </a:p>
          <a:p>
            <a:pPr marL="685800" lvl="1" indent="-228600"/>
            <a:r>
              <a:rPr lang="en-US" sz="1800" dirty="0">
                <a:cs typeface="Adobe Hebrew"/>
              </a:rPr>
              <a:t>Encroachment application - $4,055 (no rush fee available)</a:t>
            </a:r>
          </a:p>
          <a:p>
            <a:pPr marL="685800" lvl="1" indent="-228600"/>
            <a:r>
              <a:rPr lang="en-US" sz="1800" dirty="0">
                <a:cs typeface="Adobe Hebrew"/>
              </a:rPr>
              <a:t>Note: Rush fees are in addition to crossing application and are only applicable on the first, </a:t>
            </a:r>
            <a:r>
              <a:rPr lang="en-US" sz="1800" dirty="0" err="1">
                <a:cs typeface="Adobe Hebrew"/>
              </a:rPr>
              <a:t>i.e</a:t>
            </a:r>
            <a:r>
              <a:rPr lang="en-US" sz="1800" dirty="0">
                <a:cs typeface="Adobe Hebrew"/>
              </a:rPr>
              <a:t> total cost for a 5-business day rush is $14,110, if secondary review is needed, application will resume to normal timeline.</a:t>
            </a:r>
          </a:p>
        </p:txBody>
      </p:sp>
      <p:pic>
        <p:nvPicPr>
          <p:cNvPr id="4" name="Picture 2" descr="Clock Words Timing Everything On Face Stock Illustration 308242553">
            <a:extLst>
              <a:ext uri="{FF2B5EF4-FFF2-40B4-BE49-F238E27FC236}">
                <a16:creationId xmlns:a16="http://schemas.microsoft.com/office/drawing/2014/main" id="{2029BEC6-CDD4-6DDB-6BF6-3F56A0AB8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9329707" y="1189799"/>
            <a:ext cx="2114514" cy="15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le of money and a bag of coins. Wealth concept Vector illustration. Stock  Vector | Adobe Stock">
            <a:extLst>
              <a:ext uri="{FF2B5EF4-FFF2-40B4-BE49-F238E27FC236}">
                <a16:creationId xmlns:a16="http://schemas.microsoft.com/office/drawing/2014/main" id="{39075F72-60FD-63A4-D30C-6E3A8B318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/>
          <a:stretch/>
        </p:blipFill>
        <p:spPr bwMode="auto">
          <a:xfrm>
            <a:off x="9329707" y="3519914"/>
            <a:ext cx="1866745" cy="196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9493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812D8-2054-B70A-1E5F-3DC11454D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ED99678-73A3-FAA6-FC45-54EC2FA1C29B}"/>
              </a:ext>
            </a:extLst>
          </p:cNvPr>
          <p:cNvSpPr txBox="1">
            <a:spLocks/>
          </p:cNvSpPr>
          <p:nvPr/>
        </p:nvSpPr>
        <p:spPr>
          <a:xfrm>
            <a:off x="0" y="-65314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Utility Crossings and Encroachments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EA430AA8-47A6-3BF0-7CE5-6DECE761F584}"/>
              </a:ext>
            </a:extLst>
          </p:cNvPr>
          <p:cNvSpPr txBox="1">
            <a:spLocks/>
          </p:cNvSpPr>
          <p:nvPr/>
        </p:nvSpPr>
        <p:spPr>
          <a:xfrm>
            <a:off x="124457" y="1455575"/>
            <a:ext cx="9849578" cy="416505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US" sz="2000">
                <a:cs typeface="Adobe Hebrew" panose="02040503050201020203" pitchFamily="18" charset="-79"/>
              </a:rPr>
              <a:t>Relevant standards and resources:</a:t>
            </a:r>
            <a:endParaRPr lang="en-US"/>
          </a:p>
          <a:p>
            <a:pPr marL="685800" lvl="1" indent="-228600"/>
            <a:r>
              <a:rPr lang="en-US" sz="2000">
                <a:cs typeface="Adobe Hebrew" panose="02040503050201020203" pitchFamily="18" charset="-79"/>
              </a:rPr>
              <a:t>General wireline and pipeline crossing </a:t>
            </a:r>
            <a:r>
              <a:rPr lang="en-US" sz="2000">
                <a:cs typeface="Adobe Hebrew" panose="02040503050201020203" pitchFamily="18" charset="-79"/>
                <a:hlinkClick r:id="rId2"/>
              </a:rPr>
              <a:t>https://www.up.com/real_estate/utilities/index.htm</a:t>
            </a:r>
            <a:endParaRPr lang="en-US" sz="2000">
              <a:cs typeface="Adobe Hebrew" panose="02040503050201020203" pitchFamily="18" charset="-79"/>
            </a:endParaRPr>
          </a:p>
          <a:p>
            <a:pPr marL="685800" lvl="1" indent="-228600"/>
            <a:r>
              <a:rPr lang="en-US" sz="2000">
                <a:cs typeface="Adobe Hebrew" panose="02040503050201020203" pitchFamily="18" charset="-79"/>
              </a:rPr>
              <a:t>Pipeline crossing </a:t>
            </a:r>
            <a:r>
              <a:rPr lang="en-US" sz="2000">
                <a:cs typeface="Adobe Hebrew" panose="02040503050201020203" pitchFamily="18" charset="-79"/>
                <a:hlinkClick r:id="rId3"/>
              </a:rPr>
              <a:t>https://www.up.com/real_estate/utilities/pipeline/pipeline_procedure/index.htm</a:t>
            </a:r>
            <a:endParaRPr lang="en-US" sz="2000">
              <a:cs typeface="Adobe Hebrew" panose="02040503050201020203" pitchFamily="18" charset="-79"/>
            </a:endParaRPr>
          </a:p>
          <a:p>
            <a:pPr marL="685800" lvl="1" indent="-228600"/>
            <a:r>
              <a:rPr lang="en-US" sz="2000">
                <a:cs typeface="Adobe Hebrew" panose="02040503050201020203" pitchFamily="18" charset="-79"/>
              </a:rPr>
              <a:t>Pipeline specs </a:t>
            </a:r>
            <a:r>
              <a:rPr lang="en-US" sz="2000">
                <a:cs typeface="Adobe Hebrew" panose="02040503050201020203" pitchFamily="18" charset="-79"/>
                <a:hlinkClick r:id="rId4"/>
              </a:rPr>
              <a:t>https://www.up.com/real_estate/utilities/pipeline/pipespecs/index.htm</a:t>
            </a:r>
            <a:endParaRPr lang="en-US" sz="2000">
              <a:cs typeface="Adobe Hebrew" panose="02040503050201020203" pitchFamily="18" charset="-79"/>
            </a:endParaRPr>
          </a:p>
          <a:p>
            <a:pPr marL="685800" lvl="1" indent="-228600"/>
            <a:r>
              <a:rPr lang="en-US" sz="2000">
                <a:cs typeface="Adobe Hebrew" panose="02040503050201020203" pitchFamily="18" charset="-79"/>
              </a:rPr>
              <a:t>Wireline crossings </a:t>
            </a:r>
            <a:r>
              <a:rPr lang="en-US" sz="2000">
                <a:cs typeface="Adobe Hebrew" panose="02040503050201020203" pitchFamily="18" charset="-79"/>
                <a:hlinkClick r:id="rId5"/>
              </a:rPr>
              <a:t>https://www.up.com/real_estate/utilities/wireline/wireline_procedure/index.htm</a:t>
            </a:r>
            <a:endParaRPr lang="en-US" sz="2000">
              <a:cs typeface="Adobe Hebrew" panose="02040503050201020203" pitchFamily="18" charset="-79"/>
            </a:endParaRPr>
          </a:p>
          <a:p>
            <a:pPr marL="685800" lvl="1" indent="-228600"/>
            <a:r>
              <a:rPr lang="en-US" sz="2000">
                <a:cs typeface="Adobe Hebrew" panose="02040503050201020203" pitchFamily="18" charset="-79"/>
              </a:rPr>
              <a:t>Wireline specs </a:t>
            </a:r>
            <a:r>
              <a:rPr lang="en-US" sz="2000">
                <a:cs typeface="Adobe Hebrew" panose="02040503050201020203" pitchFamily="18" charset="-79"/>
                <a:hlinkClick r:id="rId6"/>
              </a:rPr>
              <a:t>https://www.up.com/real_estate/utilities/wireline/wirespecs/index.htm</a:t>
            </a:r>
            <a:endParaRPr lang="en-US" sz="2000">
              <a:cs typeface="Adobe Hebrew" panose="02040503050201020203" pitchFamily="18" charset="-79"/>
            </a:endParaRPr>
          </a:p>
          <a:p>
            <a:pPr marL="685800" lvl="1" indent="-228600"/>
            <a:r>
              <a:rPr lang="en-US" sz="2000">
                <a:cs typeface="Adobe Hebrew"/>
              </a:rPr>
              <a:t>Wireline and Pipeline Encroachment Specifications </a:t>
            </a:r>
            <a:r>
              <a:rPr lang="en-US" sz="2000" kern="100">
                <a:effectLst/>
                <a:latin typeface="Arial"/>
                <a:ea typeface="Aptos" panose="020B0004020202020204" pitchFamily="34" charset="0"/>
                <a:cs typeface="Times New Roman"/>
                <a:hlinkClick r:id="rId7"/>
              </a:rPr>
              <a:t>https://www.up.com/real_estate/utilities/encroach_procedure/encroach_guide/index.htm</a:t>
            </a:r>
            <a:r>
              <a:rPr lang="en-US" sz="2000" kern="100">
                <a:latin typeface="Arial"/>
                <a:ea typeface="Aptos" panose="020B0004020202020204" pitchFamily="34" charset="0"/>
                <a:cs typeface="Times New Roman"/>
              </a:rPr>
              <a:t> </a:t>
            </a:r>
            <a:endParaRPr lang="en-US" sz="2000">
              <a:latin typeface="Arial"/>
              <a:cs typeface="Times New Roman"/>
            </a:endParaRPr>
          </a:p>
          <a:p>
            <a:pPr marL="457200" lvl="1" indent="0">
              <a:buNone/>
            </a:pPr>
            <a:r>
              <a:rPr lang="en-US" sz="2000">
                <a:cs typeface="Adobe Hebrew" panose="02040503050201020203" pitchFamily="18" charset="-79"/>
              </a:rPr>
              <a:t>	</a:t>
            </a:r>
          </a:p>
        </p:txBody>
      </p:sp>
      <p:pic>
        <p:nvPicPr>
          <p:cNvPr id="4" name="Picture 2" descr="What Are Five Steps You Can Take To Set The Standard For Yourself And Get  Respect From Other People? – Michael J. Fite">
            <a:extLst>
              <a:ext uri="{FF2B5EF4-FFF2-40B4-BE49-F238E27FC236}">
                <a16:creationId xmlns:a16="http://schemas.microsoft.com/office/drawing/2014/main" id="{EA9D556E-821C-4273-A6DC-8CC60960D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r="12750"/>
          <a:stretch/>
        </p:blipFill>
        <p:spPr bwMode="auto">
          <a:xfrm>
            <a:off x="8515350" y="352603"/>
            <a:ext cx="2297476" cy="173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on Pacific Railroad - Wikipedia">
            <a:extLst>
              <a:ext uri="{FF2B5EF4-FFF2-40B4-BE49-F238E27FC236}">
                <a16:creationId xmlns:a16="http://schemas.microsoft.com/office/drawing/2014/main" id="{8534B522-E7D7-6F0C-DFFC-D53598885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596" y="3429000"/>
            <a:ext cx="1473381" cy="169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78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36A99-18DE-8CC7-21D9-27C7E1571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18982C49-B6B6-4C29-5CDD-1814B9DC41B6}"/>
              </a:ext>
            </a:extLst>
          </p:cNvPr>
          <p:cNvSpPr txBox="1">
            <a:spLocks/>
          </p:cNvSpPr>
          <p:nvPr/>
        </p:nvSpPr>
        <p:spPr>
          <a:xfrm>
            <a:off x="0" y="-65314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Utility Crossings and Encroachments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38E98F9C-3D8C-EB72-B1C8-DB6D938C8B1E}"/>
              </a:ext>
            </a:extLst>
          </p:cNvPr>
          <p:cNvSpPr txBox="1">
            <a:spLocks/>
          </p:cNvSpPr>
          <p:nvPr/>
        </p:nvSpPr>
        <p:spPr>
          <a:xfrm>
            <a:off x="132621" y="1455575"/>
            <a:ext cx="9849578" cy="416505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cs typeface="Adobe Hebrew" panose="02040503050201020203" pitchFamily="18" charset="-79"/>
              </a:rPr>
              <a:t>Relevant standards and resources: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AREMA Manual for Railway Engineering ($1,000 - $1,500) </a:t>
            </a:r>
            <a:r>
              <a:rPr lang="en-US" sz="2000">
                <a:cs typeface="Adobe Hebrew" panose="02040503050201020203" pitchFamily="18" charset="-79"/>
                <a:hlinkClick r:id="rId2"/>
              </a:rPr>
              <a:t>https://publications.arema.org/Publication/MRE_2023</a:t>
            </a:r>
            <a:r>
              <a:rPr lang="en-US" sz="2000">
                <a:cs typeface="Adobe Hebrew" panose="02040503050201020203" pitchFamily="18" charset="-79"/>
              </a:rPr>
              <a:t> </a:t>
            </a:r>
          </a:p>
          <a:p>
            <a:pPr lvl="1"/>
            <a:r>
              <a:rPr lang="en-US" sz="2000">
                <a:cs typeface="Adobe Hebrew" panose="02040503050201020203" pitchFamily="18" charset="-79"/>
              </a:rPr>
              <a:t>Shoring requirements </a:t>
            </a:r>
            <a:r>
              <a:rPr lang="en-US" sz="2000">
                <a:cs typeface="Adobe Hebrew" panose="02040503050201020203" pitchFamily="18" charset="-79"/>
                <a:hlinkClick r:id="rId3"/>
              </a:rPr>
              <a:t>https://www.up.com/cs/groups/public/@uprr/@customers/@industrialdevelopment/@operationsspecs/@specifications/documents/up_pdf_nativedocs/pdf_up_str_temp-shoring.pdf</a:t>
            </a:r>
            <a:endParaRPr lang="en-US" sz="2000">
              <a:cs typeface="Adobe Hebrew" panose="02040503050201020203" pitchFamily="18" charset="-79"/>
            </a:endParaRPr>
          </a:p>
          <a:p>
            <a:pPr lvl="1"/>
            <a:r>
              <a:rPr lang="en-US" sz="2000">
                <a:cs typeface="Adobe Hebrew" panose="02040503050201020203" pitchFamily="18" charset="-79"/>
              </a:rPr>
              <a:t>Fixed object identity </a:t>
            </a:r>
            <a:r>
              <a:rPr lang="en-US" sz="2000">
                <a:cs typeface="Adobe Hebrew" panose="02040503050201020203" pitchFamily="18" charset="-79"/>
                <a:hlinkClick r:id="rId4"/>
              </a:rPr>
              <a:t>https://www.up.com/cs/groups/public/@uprr/@realestate/documents/up_pdf_nativedocs/pdf_up_reus_pipelinespec_track.pdf</a:t>
            </a:r>
            <a:endParaRPr lang="en-US" sz="2000">
              <a:cs typeface="Adobe Hebrew" panose="02040503050201020203" pitchFamily="18" charset="-79"/>
            </a:endParaRPr>
          </a:p>
          <a:p>
            <a:pPr lvl="1"/>
            <a:r>
              <a:rPr lang="en-US" sz="2000">
                <a:cs typeface="Adobe Hebrew" panose="02040503050201020203" pitchFamily="18" charset="-79"/>
              </a:rPr>
              <a:t>UP help contacts </a:t>
            </a:r>
            <a:r>
              <a:rPr lang="en-US" sz="2000">
                <a:cs typeface="Adobe Hebrew" panose="02040503050201020203" pitchFamily="18" charset="-79"/>
                <a:hlinkClick r:id="rId5"/>
              </a:rPr>
              <a:t>https://www.uprr.com/reus/contacts/mgrcontacts/index.cfm</a:t>
            </a:r>
            <a:endParaRPr lang="en-US" sz="2000">
              <a:cs typeface="Adobe Hebrew" panose="02040503050201020203" pitchFamily="18" charset="-79"/>
            </a:endParaRPr>
          </a:p>
          <a:p>
            <a:pPr lvl="1"/>
            <a:endParaRPr lang="en-US" sz="2000">
              <a:cs typeface="Adobe Hebrew" panose="02040503050201020203" pitchFamily="18" charset="-79"/>
            </a:endParaRPr>
          </a:p>
        </p:txBody>
      </p:sp>
      <p:pic>
        <p:nvPicPr>
          <p:cNvPr id="4" name="Picture 2" descr="What Are Five Steps You Can Take To Set The Standard For Yourself And Get  Respect From Other People? – Michael J. Fite">
            <a:extLst>
              <a:ext uri="{FF2B5EF4-FFF2-40B4-BE49-F238E27FC236}">
                <a16:creationId xmlns:a16="http://schemas.microsoft.com/office/drawing/2014/main" id="{D62AD7B2-4DFD-9543-4732-D5FF08237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r="12750"/>
          <a:stretch/>
        </p:blipFill>
        <p:spPr bwMode="auto">
          <a:xfrm>
            <a:off x="8548008" y="368090"/>
            <a:ext cx="2297476" cy="173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on Pacific Railroad - Wikipedia">
            <a:extLst>
              <a:ext uri="{FF2B5EF4-FFF2-40B4-BE49-F238E27FC236}">
                <a16:creationId xmlns:a16="http://schemas.microsoft.com/office/drawing/2014/main" id="{AD32C7BD-E4D3-2122-105F-C27D1F173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434" y="3167743"/>
            <a:ext cx="1473381" cy="169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3396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A4487-D6D2-E2BF-8A65-AA20A76A4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6DB6864-6313-FD5C-5EBE-28D5594377C1}"/>
              </a:ext>
            </a:extLst>
          </p:cNvPr>
          <p:cNvSpPr txBox="1">
            <a:spLocks/>
          </p:cNvSpPr>
          <p:nvPr/>
        </p:nvSpPr>
        <p:spPr>
          <a:xfrm>
            <a:off x="0" y="-65314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Utility Crossings and Encroachments</a:t>
            </a:r>
          </a:p>
        </p:txBody>
      </p:sp>
      <p:pic>
        <p:nvPicPr>
          <p:cNvPr id="4" name="Picture 2" descr="What Are Five Steps You Can Take To Set The Standard For Yourself And Get  Respect From Other People? – Michael J. Fite">
            <a:extLst>
              <a:ext uri="{FF2B5EF4-FFF2-40B4-BE49-F238E27FC236}">
                <a16:creationId xmlns:a16="http://schemas.microsoft.com/office/drawing/2014/main" id="{88526335-3213-A36C-F9AA-BFFDA42D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r="12750"/>
          <a:stretch/>
        </p:blipFill>
        <p:spPr bwMode="auto">
          <a:xfrm>
            <a:off x="8531679" y="245626"/>
            <a:ext cx="2297476" cy="173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AD08D82-D42E-83DB-77E4-783E5C7C0ADE}"/>
              </a:ext>
            </a:extLst>
          </p:cNvPr>
          <p:cNvSpPr txBox="1">
            <a:spLocks/>
          </p:cNvSpPr>
          <p:nvPr/>
        </p:nvSpPr>
        <p:spPr>
          <a:xfrm>
            <a:off x="173442" y="1237371"/>
            <a:ext cx="9849578" cy="416505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US" sz="2000">
                <a:cs typeface="Adobe Hebrew"/>
              </a:rPr>
              <a:t>Relevant standards and resources:</a:t>
            </a:r>
            <a:endParaRPr lang="en-US">
              <a:cs typeface="Adobe Hebrew"/>
            </a:endParaRPr>
          </a:p>
          <a:p>
            <a:pPr marL="685800" lvl="1" indent="-228600"/>
            <a:r>
              <a:rPr lang="en-US" sz="2000">
                <a:cs typeface="Adobe Hebrew"/>
              </a:rPr>
              <a:t>UTA license agreements </a:t>
            </a:r>
            <a:r>
              <a:rPr lang="en-US" sz="2000">
                <a:cs typeface="Adobe Hebrew"/>
                <a:hlinkClick r:id="rId3"/>
              </a:rPr>
              <a:t>https://www.rideuta.com/doing-business/property-management</a:t>
            </a:r>
            <a:endParaRPr lang="en-US" sz="2000">
              <a:cs typeface="Adobe Hebrew"/>
            </a:endParaRPr>
          </a:p>
          <a:p>
            <a:pPr marL="685800" lvl="1" indent="-228600"/>
            <a:r>
              <a:rPr lang="en-US" sz="2000">
                <a:cs typeface="Adobe Hebrew"/>
              </a:rPr>
              <a:t>AREMA Manual for Railway Engineering ($1,000 - $1,500) </a:t>
            </a:r>
            <a:r>
              <a:rPr lang="en-US" sz="2000">
                <a:cs typeface="Adobe Hebrew"/>
                <a:hlinkClick r:id="rId4"/>
              </a:rPr>
              <a:t>https://publications.arema.org/Publication/MRE_2023</a:t>
            </a:r>
            <a:r>
              <a:rPr lang="en-US" sz="2000">
                <a:cs typeface="Adobe Hebrew"/>
              </a:rPr>
              <a:t> </a:t>
            </a:r>
          </a:p>
          <a:p>
            <a:pPr marL="228600" indent="-228600"/>
            <a:r>
              <a:rPr lang="en-US" sz="2000">
                <a:cs typeface="Adobe Hebrew"/>
              </a:rPr>
              <a:t>Timeline after submittal</a:t>
            </a:r>
          </a:p>
          <a:p>
            <a:pPr marL="685800" lvl="1" indent="-228600"/>
            <a:r>
              <a:rPr lang="en-US" sz="2000">
                <a:cs typeface="Adobe Hebrew"/>
              </a:rPr>
              <a:t>8 weeks</a:t>
            </a:r>
          </a:p>
          <a:p>
            <a:pPr marL="228600" indent="-228600"/>
            <a:r>
              <a:rPr lang="en-US" sz="2000">
                <a:cs typeface="Adobe Hebrew"/>
              </a:rPr>
              <a:t>Cost</a:t>
            </a:r>
          </a:p>
          <a:p>
            <a:pPr marL="685800" lvl="1" indent="-228600"/>
            <a:r>
              <a:rPr lang="en-US" sz="2000">
                <a:cs typeface="Adobe Hebrew"/>
              </a:rPr>
              <a:t>Application - $1,000 (unless for UDOT or city)</a:t>
            </a:r>
            <a:endParaRPr lang="en-US" sz="2000">
              <a:cs typeface="Adobe Hebrew" panose="02040503050201020203" pitchFamily="18" charset="-79"/>
            </a:endParaRPr>
          </a:p>
          <a:p>
            <a:pPr marL="685800" lvl="1" indent="-228600"/>
            <a:r>
              <a:rPr lang="en-US" sz="2000">
                <a:cs typeface="Adobe Hebrew"/>
              </a:rPr>
              <a:t>Expedited review - $3,500</a:t>
            </a:r>
          </a:p>
        </p:txBody>
      </p:sp>
      <p:pic>
        <p:nvPicPr>
          <p:cNvPr id="7" name="Picture 2" descr="Utah Transit Authority - UTA - Home | Facebook">
            <a:extLst>
              <a:ext uri="{FF2B5EF4-FFF2-40B4-BE49-F238E27FC236}">
                <a16:creationId xmlns:a16="http://schemas.microsoft.com/office/drawing/2014/main" id="{9B3AD1FD-A93A-B293-4F57-D7B7B92B5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5" t="18559" r="17404" b="13805"/>
          <a:stretch/>
        </p:blipFill>
        <p:spPr bwMode="auto">
          <a:xfrm>
            <a:off x="9680417" y="2139658"/>
            <a:ext cx="1396582" cy="140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lock Words Timing Everything On Face Stock Illustration 308242553">
            <a:extLst>
              <a:ext uri="{FF2B5EF4-FFF2-40B4-BE49-F238E27FC236}">
                <a16:creationId xmlns:a16="http://schemas.microsoft.com/office/drawing/2014/main" id="{6A876588-DC05-F4ED-19DA-858E4F61D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9742222" y="3534908"/>
            <a:ext cx="1272971" cy="95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ile of money and a bag of coins. Wealth concept Vector illustration. Stock  Vector | Adobe Stock">
            <a:extLst>
              <a:ext uri="{FF2B5EF4-FFF2-40B4-BE49-F238E27FC236}">
                <a16:creationId xmlns:a16="http://schemas.microsoft.com/office/drawing/2014/main" id="{3400E3E3-CFEB-A52B-B414-5670C8DD1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/>
          <a:stretch/>
        </p:blipFill>
        <p:spPr bwMode="auto">
          <a:xfrm>
            <a:off x="9722663" y="4573349"/>
            <a:ext cx="1406850" cy="147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491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4EC92-D19D-6484-D055-A50C55CC3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ain on the tracks&#10;&#10;AI-generated content may be incorrect.">
            <a:extLst>
              <a:ext uri="{FF2B5EF4-FFF2-40B4-BE49-F238E27FC236}">
                <a16:creationId xmlns:a16="http://schemas.microsoft.com/office/drawing/2014/main" id="{0E875709-85DA-A9A4-0FD6-42EAF13F39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52107835-2C44-47E6-4193-673DFF8DFBD4}"/>
              </a:ext>
            </a:extLst>
          </p:cNvPr>
          <p:cNvSpPr/>
          <p:nvPr/>
        </p:nvSpPr>
        <p:spPr>
          <a:xfrm>
            <a:off x="109727" y="630609"/>
            <a:ext cx="6327320" cy="6147707"/>
          </a:xfrm>
          <a:prstGeom prst="flowChartConnector">
            <a:avLst/>
          </a:prstGeom>
          <a:solidFill>
            <a:srgbClr val="FFFFFF">
              <a:alpha val="69804"/>
            </a:srgbClr>
          </a:solidFill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956D6F80-6D86-DF47-EB2F-84A5C362E35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45812302"/>
              </p:ext>
            </p:extLst>
          </p:nvPr>
        </p:nvGraphicFramePr>
        <p:xfrm>
          <a:off x="336267" y="2113240"/>
          <a:ext cx="5246575" cy="3683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Title 3">
            <a:extLst>
              <a:ext uri="{FF2B5EF4-FFF2-40B4-BE49-F238E27FC236}">
                <a16:creationId xmlns:a16="http://schemas.microsoft.com/office/drawing/2014/main" id="{9E6C2E04-CCFB-845F-7A09-6FD20FBA4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439" y="1265392"/>
            <a:ext cx="3204442" cy="6029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800"/>
              <a:t>Learning Objectives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45070-01B8-34EB-0046-28141D391AA9}"/>
              </a:ext>
            </a:extLst>
          </p:cNvPr>
          <p:cNvSpPr txBox="1"/>
          <p:nvPr/>
        </p:nvSpPr>
        <p:spPr>
          <a:xfrm>
            <a:off x="2591948" y="3137214"/>
            <a:ext cx="1362879" cy="817727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Quiet Zones</a:t>
            </a:r>
          </a:p>
        </p:txBody>
      </p:sp>
    </p:spTree>
    <p:extLst>
      <p:ext uri="{BB962C8B-B14F-4D97-AF65-F5344CB8AC3E}">
        <p14:creationId xmlns:p14="http://schemas.microsoft.com/office/powerpoint/2010/main" val="30924424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4C9B2-CA4D-6600-0DB3-56048EB5F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6C1AB8F-8D20-6889-BD16-A5AEAF824FC1}"/>
              </a:ext>
            </a:extLst>
          </p:cNvPr>
          <p:cNvSpPr txBox="1">
            <a:spLocks/>
          </p:cNvSpPr>
          <p:nvPr/>
        </p:nvSpPr>
        <p:spPr>
          <a:xfrm>
            <a:off x="0" y="-65314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Utility Crossings and Encroachments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E6910-ABF4-F8F1-CECA-4EAE8C381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85" y="1825717"/>
            <a:ext cx="12197985" cy="3938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DB3B73-C0B2-58B1-949C-73CBB4F3D4B2}"/>
              </a:ext>
            </a:extLst>
          </p:cNvPr>
          <p:cNvSpPr txBox="1"/>
          <p:nvPr/>
        </p:nvSpPr>
        <p:spPr>
          <a:xfrm>
            <a:off x="-1" y="1245300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Plan View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9D2CECE-5789-E048-D8C6-C4471A914E9E}"/>
              </a:ext>
            </a:extLst>
          </p:cNvPr>
          <p:cNvSpPr/>
          <p:nvPr/>
        </p:nvSpPr>
        <p:spPr>
          <a:xfrm>
            <a:off x="4908972" y="3017747"/>
            <a:ext cx="3164428" cy="670163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B6B487-06F6-0309-F1D3-B563F9D8B8F7}"/>
              </a:ext>
            </a:extLst>
          </p:cNvPr>
          <p:cNvSpPr/>
          <p:nvPr/>
        </p:nvSpPr>
        <p:spPr>
          <a:xfrm>
            <a:off x="5572702" y="4544858"/>
            <a:ext cx="2845772" cy="670163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A7FBDF6-9241-632F-1F86-52241C665955}"/>
              </a:ext>
            </a:extLst>
          </p:cNvPr>
          <p:cNvSpPr/>
          <p:nvPr/>
        </p:nvSpPr>
        <p:spPr>
          <a:xfrm>
            <a:off x="3056469" y="4654564"/>
            <a:ext cx="964290" cy="301391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91308E-6D74-0E81-8C54-DA70AC6E2A4D}"/>
              </a:ext>
            </a:extLst>
          </p:cNvPr>
          <p:cNvSpPr/>
          <p:nvPr/>
        </p:nvSpPr>
        <p:spPr>
          <a:xfrm>
            <a:off x="3157398" y="3846534"/>
            <a:ext cx="964290" cy="301391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FBA7D36-371A-E4F1-1DDB-142340CCB83B}"/>
              </a:ext>
            </a:extLst>
          </p:cNvPr>
          <p:cNvSpPr/>
          <p:nvPr/>
        </p:nvSpPr>
        <p:spPr>
          <a:xfrm rot="17042464">
            <a:off x="91770" y="3686552"/>
            <a:ext cx="4336868" cy="438144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579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01D35-47E1-9AD5-5AEB-21E080463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789D933-5C62-86C7-92DD-396739E28DEC}"/>
              </a:ext>
            </a:extLst>
          </p:cNvPr>
          <p:cNvSpPr txBox="1">
            <a:spLocks/>
          </p:cNvSpPr>
          <p:nvPr/>
        </p:nvSpPr>
        <p:spPr>
          <a:xfrm>
            <a:off x="0" y="-65314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Utility Crossings and Encroachments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562AA6-6769-9C61-20A6-91D7473B5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21" y="1891032"/>
            <a:ext cx="10662557" cy="42127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248020-D882-15BC-7EAF-76E158274939}"/>
              </a:ext>
            </a:extLst>
          </p:cNvPr>
          <p:cNvSpPr txBox="1"/>
          <p:nvPr/>
        </p:nvSpPr>
        <p:spPr>
          <a:xfrm>
            <a:off x="-1" y="1245300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Profile View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840D9C-9645-70BF-1169-2B8F0CB83909}"/>
              </a:ext>
            </a:extLst>
          </p:cNvPr>
          <p:cNvSpPr/>
          <p:nvPr/>
        </p:nvSpPr>
        <p:spPr>
          <a:xfrm>
            <a:off x="2933275" y="2164817"/>
            <a:ext cx="504195" cy="2644617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523652-D8B1-D19E-C9AF-B2508829B118}"/>
              </a:ext>
            </a:extLst>
          </p:cNvPr>
          <p:cNvSpPr/>
          <p:nvPr/>
        </p:nvSpPr>
        <p:spPr>
          <a:xfrm>
            <a:off x="2556901" y="4931946"/>
            <a:ext cx="1761137" cy="447930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73E66C-4C7D-AFAA-A11A-E9EFED52EA1B}"/>
              </a:ext>
            </a:extLst>
          </p:cNvPr>
          <p:cNvSpPr/>
          <p:nvPr/>
        </p:nvSpPr>
        <p:spPr>
          <a:xfrm>
            <a:off x="5872713" y="4534736"/>
            <a:ext cx="2347014" cy="794419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36C008-A57D-125C-F698-BADB45928721}"/>
              </a:ext>
            </a:extLst>
          </p:cNvPr>
          <p:cNvSpPr/>
          <p:nvPr/>
        </p:nvSpPr>
        <p:spPr>
          <a:xfrm>
            <a:off x="5989209" y="3997395"/>
            <a:ext cx="2886329" cy="438144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7CF951-1A2C-E460-BE38-16ADE6BC9EE8}"/>
              </a:ext>
            </a:extLst>
          </p:cNvPr>
          <p:cNvSpPr/>
          <p:nvPr/>
        </p:nvSpPr>
        <p:spPr>
          <a:xfrm>
            <a:off x="5703248" y="3544092"/>
            <a:ext cx="338929" cy="611539"/>
          </a:xfrm>
          <a:prstGeom prst="ellipse">
            <a:avLst/>
          </a:prstGeom>
          <a:noFill/>
          <a:ln w="63500">
            <a:solidFill>
              <a:srgbClr val="D0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439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CE6BF-7BC1-B329-97C5-1CE4146C1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F43A9-9864-6BF7-B3CE-01827FA57858}"/>
              </a:ext>
            </a:extLst>
          </p:cNvPr>
          <p:cNvSpPr txBox="1">
            <a:spLocks/>
          </p:cNvSpPr>
          <p:nvPr/>
        </p:nvSpPr>
        <p:spPr>
          <a:xfrm>
            <a:off x="0" y="-65314"/>
            <a:ext cx="9817945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000"/>
              <a:t>Utility Crossings and Encroachments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667870DA-FE0B-DA75-C821-B5CB51E7C504}"/>
              </a:ext>
            </a:extLst>
          </p:cNvPr>
          <p:cNvSpPr txBox="1">
            <a:spLocks/>
          </p:cNvSpPr>
          <p:nvPr/>
        </p:nvSpPr>
        <p:spPr>
          <a:xfrm>
            <a:off x="260528" y="1545384"/>
            <a:ext cx="9849578" cy="416505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cs typeface="Adobe Hebrew" panose="02040503050201020203" pitchFamily="18" charset="-79"/>
              </a:rPr>
              <a:t>Noteworthy items from experience:</a:t>
            </a:r>
          </a:p>
          <a:p>
            <a:pPr marL="0" indent="0">
              <a:buNone/>
            </a:pPr>
            <a:endParaRPr lang="en-US" sz="2000" dirty="0">
              <a:cs typeface="Adobe Hebrew" panose="02040503050201020203" pitchFamily="18" charset="-79"/>
            </a:endParaRP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Plan enough time at the beginning of the project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Don’t bug the RR every week asking where it is at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Stay out of shoring zone and show it on cross sections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Keep structures at least 25’ away from rail CL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Show ROW limits w/ dimensions to proposed modifications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Over dimension everything in plan view (horizontal clearances to rail CL and ROW) and profile view (vertical clearances to top of tie and top of casing or bottom of wireline)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Label RR MP and Subdivision</a:t>
            </a:r>
          </a:p>
          <a:p>
            <a:pPr lvl="1"/>
            <a:r>
              <a:rPr lang="en-US" sz="2000" dirty="0">
                <a:cs typeface="Adobe Hebrew" panose="02040503050201020203" pitchFamily="18" charset="-79"/>
              </a:rPr>
              <a:t>NVE Energy submits utility crossings/encroachments internally</a:t>
            </a:r>
          </a:p>
        </p:txBody>
      </p:sp>
      <p:pic>
        <p:nvPicPr>
          <p:cNvPr id="4" name="Picture 2" descr="Lessons Learned Stock Illustrations – 479 Lessons Learned Stock  Illustrations, Vectors &amp; Clipart - Dreamstime">
            <a:extLst>
              <a:ext uri="{FF2B5EF4-FFF2-40B4-BE49-F238E27FC236}">
                <a16:creationId xmlns:a16="http://schemas.microsoft.com/office/drawing/2014/main" id="{DDD87185-B612-F1F6-82A2-5A2292F45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t="23112" r="7167" b="22893"/>
          <a:stretch/>
        </p:blipFill>
        <p:spPr bwMode="auto">
          <a:xfrm>
            <a:off x="7685205" y="392839"/>
            <a:ext cx="3821901" cy="183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469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5B720-2D1A-E5D9-1AF1-EBE2B4DE0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/>
              <a:t>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BBBC4-2612-DF20-6CAD-C15168326847}"/>
              </a:ext>
            </a:extLst>
          </p:cNvPr>
          <p:cNvSpPr txBox="1">
            <a:spLocks/>
          </p:cNvSpPr>
          <p:nvPr/>
        </p:nvSpPr>
        <p:spPr>
          <a:xfrm>
            <a:off x="106136" y="4018727"/>
            <a:ext cx="12191998" cy="1018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911918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D7C48C7-4015-12F9-E117-49E224397E2F}"/>
              </a:ext>
            </a:extLst>
          </p:cNvPr>
          <p:cNvSpPr txBox="1">
            <a:spLocks/>
          </p:cNvSpPr>
          <p:nvPr/>
        </p:nvSpPr>
        <p:spPr>
          <a:xfrm>
            <a:off x="323113" y="125731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Railroad Operations</a:t>
            </a:r>
          </a:p>
        </p:txBody>
      </p:sp>
      <p:pic>
        <p:nvPicPr>
          <p:cNvPr id="3" name="Picture 4" descr="Image result for freight rail">
            <a:extLst>
              <a:ext uri="{FF2B5EF4-FFF2-40B4-BE49-F238E27FC236}">
                <a16:creationId xmlns:a16="http://schemas.microsoft.com/office/drawing/2014/main" id="{83347725-AE4D-DEFB-E0F8-186E898FF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0" y="2241300"/>
            <a:ext cx="12192000" cy="3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A78607-4F05-3D51-7066-1B0EAF8C2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515"/>
            <a:ext cx="12192000" cy="143435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1B3B1A-0158-84AB-A222-70DCA1A339C1}"/>
              </a:ext>
            </a:extLst>
          </p:cNvPr>
          <p:cNvSpPr txBox="1">
            <a:spLocks/>
          </p:cNvSpPr>
          <p:nvPr/>
        </p:nvSpPr>
        <p:spPr>
          <a:xfrm>
            <a:off x="463454" y="3675652"/>
            <a:ext cx="11793415" cy="8460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Inbound train arrives heading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east</a:t>
            </a:r>
          </a:p>
        </p:txBody>
      </p:sp>
    </p:spTree>
    <p:extLst>
      <p:ext uri="{BB962C8B-B14F-4D97-AF65-F5344CB8AC3E}">
        <p14:creationId xmlns:p14="http://schemas.microsoft.com/office/powerpoint/2010/main" val="28669922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freight rail">
            <a:extLst>
              <a:ext uri="{FF2B5EF4-FFF2-40B4-BE49-F238E27FC236}">
                <a16:creationId xmlns:a16="http://schemas.microsoft.com/office/drawing/2014/main" id="{758D0DC5-C4CB-B9BB-A05D-954BB952F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0" y="2241300"/>
            <a:ext cx="12192000" cy="3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60B470-5657-70AA-9975-F5562DE15F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215"/>
            <a:ext cx="12192000" cy="143435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3017CB0-4163-EAC9-DB8B-D77AF1D19831}"/>
              </a:ext>
            </a:extLst>
          </p:cNvPr>
          <p:cNvSpPr txBox="1">
            <a:spLocks/>
          </p:cNvSpPr>
          <p:nvPr/>
        </p:nvSpPr>
        <p:spPr>
          <a:xfrm>
            <a:off x="282292" y="-17495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Railroad Operations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50F8D56-A992-2C28-0DC6-FDAC08C74ED9}"/>
              </a:ext>
            </a:extLst>
          </p:cNvPr>
          <p:cNvSpPr txBox="1">
            <a:spLocks/>
          </p:cNvSpPr>
          <p:nvPr/>
        </p:nvSpPr>
        <p:spPr>
          <a:xfrm>
            <a:off x="398585" y="3541545"/>
            <a:ext cx="11793415" cy="8460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Leave inbound cars and pulls remaining cars past turnout</a:t>
            </a:r>
          </a:p>
        </p:txBody>
      </p:sp>
    </p:spTree>
    <p:extLst>
      <p:ext uri="{BB962C8B-B14F-4D97-AF65-F5344CB8AC3E}">
        <p14:creationId xmlns:p14="http://schemas.microsoft.com/office/powerpoint/2010/main" val="17579115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freight rail">
            <a:extLst>
              <a:ext uri="{FF2B5EF4-FFF2-40B4-BE49-F238E27FC236}">
                <a16:creationId xmlns:a16="http://schemas.microsoft.com/office/drawing/2014/main" id="{18721CC4-E78F-1554-008C-51AD58629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0" y="2241300"/>
            <a:ext cx="12192000" cy="3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A3ED84DE-92E4-AF33-A804-8953D2F8E639}"/>
              </a:ext>
            </a:extLst>
          </p:cNvPr>
          <p:cNvSpPr txBox="1">
            <a:spLocks/>
          </p:cNvSpPr>
          <p:nvPr/>
        </p:nvSpPr>
        <p:spPr>
          <a:xfrm>
            <a:off x="119006" y="-17495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Railroad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6B4C0F-5565-C711-F21A-6E0A506A27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372"/>
            <a:ext cx="12192000" cy="143435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D2A1EF-DBBC-FC25-455C-4AC52FA41503}"/>
              </a:ext>
            </a:extLst>
          </p:cNvPr>
          <p:cNvSpPr txBox="1">
            <a:spLocks/>
          </p:cNvSpPr>
          <p:nvPr/>
        </p:nvSpPr>
        <p:spPr>
          <a:xfrm>
            <a:off x="312489" y="3870365"/>
            <a:ext cx="11793415" cy="8460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Detaches from cars, uses main to runaround to inbound cars </a:t>
            </a:r>
          </a:p>
        </p:txBody>
      </p:sp>
    </p:spTree>
    <p:extLst>
      <p:ext uri="{BB962C8B-B14F-4D97-AF65-F5344CB8AC3E}">
        <p14:creationId xmlns:p14="http://schemas.microsoft.com/office/powerpoint/2010/main" val="15529531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freight rail">
            <a:extLst>
              <a:ext uri="{FF2B5EF4-FFF2-40B4-BE49-F238E27FC236}">
                <a16:creationId xmlns:a16="http://schemas.microsoft.com/office/drawing/2014/main" id="{E9FC7E5A-21F4-D86D-87C5-CEF3181C1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0" y="2241300"/>
            <a:ext cx="12192000" cy="3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ECCE8147-B22B-6AB5-2958-F35EB4394599}"/>
              </a:ext>
            </a:extLst>
          </p:cNvPr>
          <p:cNvSpPr txBox="1">
            <a:spLocks/>
          </p:cNvSpPr>
          <p:nvPr/>
        </p:nvSpPr>
        <p:spPr>
          <a:xfrm>
            <a:off x="293914" y="95653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Railroad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16F46-DCB7-C8CB-18FB-E6E2CE077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6045"/>
            <a:ext cx="12192000" cy="143435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E5358E-2AD1-4C68-FE87-DD574A3DB037}"/>
              </a:ext>
            </a:extLst>
          </p:cNvPr>
          <p:cNvSpPr txBox="1">
            <a:spLocks/>
          </p:cNvSpPr>
          <p:nvPr/>
        </p:nvSpPr>
        <p:spPr>
          <a:xfrm>
            <a:off x="398585" y="3868623"/>
            <a:ext cx="11793415" cy="8460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Uses main to runaround to inbound cars</a:t>
            </a:r>
          </a:p>
        </p:txBody>
      </p:sp>
    </p:spTree>
    <p:extLst>
      <p:ext uri="{BB962C8B-B14F-4D97-AF65-F5344CB8AC3E}">
        <p14:creationId xmlns:p14="http://schemas.microsoft.com/office/powerpoint/2010/main" val="12039937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freight rail">
            <a:extLst>
              <a:ext uri="{FF2B5EF4-FFF2-40B4-BE49-F238E27FC236}">
                <a16:creationId xmlns:a16="http://schemas.microsoft.com/office/drawing/2014/main" id="{3784D159-468E-F33F-E502-144DDC0EA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0" y="2241300"/>
            <a:ext cx="12192000" cy="3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6BFCDCFB-4C7D-186F-4093-107984481974}"/>
              </a:ext>
            </a:extLst>
          </p:cNvPr>
          <p:cNvSpPr txBox="1">
            <a:spLocks/>
          </p:cNvSpPr>
          <p:nvPr/>
        </p:nvSpPr>
        <p:spPr>
          <a:xfrm>
            <a:off x="94514" y="0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Railroad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40F6F7-6805-67F4-4FA3-AC45244E2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679"/>
            <a:ext cx="12192000" cy="143435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8F9A15-9F61-41D6-CE39-54807DEDF67C}"/>
              </a:ext>
            </a:extLst>
          </p:cNvPr>
          <p:cNvSpPr txBox="1">
            <a:spLocks/>
          </p:cNvSpPr>
          <p:nvPr/>
        </p:nvSpPr>
        <p:spPr>
          <a:xfrm>
            <a:off x="199275" y="3817111"/>
            <a:ext cx="11793415" cy="8460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Reconnects with inbound cars</a:t>
            </a:r>
          </a:p>
        </p:txBody>
      </p:sp>
    </p:spTree>
    <p:extLst>
      <p:ext uri="{BB962C8B-B14F-4D97-AF65-F5344CB8AC3E}">
        <p14:creationId xmlns:p14="http://schemas.microsoft.com/office/powerpoint/2010/main" val="27148215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freight rail">
            <a:extLst>
              <a:ext uri="{FF2B5EF4-FFF2-40B4-BE49-F238E27FC236}">
                <a16:creationId xmlns:a16="http://schemas.microsoft.com/office/drawing/2014/main" id="{A82A04C2-D54A-BECF-AF72-7EE70807C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0" y="2241300"/>
            <a:ext cx="12192000" cy="3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0E81F00A-16C7-5CAA-7F63-123A1C70F535}"/>
              </a:ext>
            </a:extLst>
          </p:cNvPr>
          <p:cNvSpPr txBox="1">
            <a:spLocks/>
          </p:cNvSpPr>
          <p:nvPr/>
        </p:nvSpPr>
        <p:spPr>
          <a:xfrm>
            <a:off x="86348" y="-83961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Railroad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376E5-371D-9FBA-5893-2FA99AFDDA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938"/>
            <a:ext cx="12192000" cy="143435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183FCD-31B1-71E5-194E-707F2E0CD21D}"/>
              </a:ext>
            </a:extLst>
          </p:cNvPr>
          <p:cNvSpPr txBox="1">
            <a:spLocks/>
          </p:cNvSpPr>
          <p:nvPr/>
        </p:nvSpPr>
        <p:spPr>
          <a:xfrm>
            <a:off x="337872" y="3575931"/>
            <a:ext cx="11793415" cy="8460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Shoves inbound cars</a:t>
            </a:r>
          </a:p>
        </p:txBody>
      </p:sp>
    </p:spTree>
    <p:extLst>
      <p:ext uri="{BB962C8B-B14F-4D97-AF65-F5344CB8AC3E}">
        <p14:creationId xmlns:p14="http://schemas.microsoft.com/office/powerpoint/2010/main" val="3884675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32C99-C02A-A1F5-2DD2-AFB59AF2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111" y="329956"/>
            <a:ext cx="4369777" cy="1325563"/>
          </a:xfrm>
        </p:spPr>
        <p:txBody>
          <a:bodyPr/>
          <a:lstStyle/>
          <a:p>
            <a:r>
              <a:rPr lang="en-US"/>
              <a:t>Presentation Slides</a:t>
            </a:r>
            <a:endParaRPr lang="en-US" dirty="0"/>
          </a:p>
        </p:txBody>
      </p:sp>
      <p:pic>
        <p:nvPicPr>
          <p:cNvPr id="6" name="Content Placeholder 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AB9C1242-A8EC-1476-A2E5-FAFD28D28E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0" y="1506050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5516675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81993-C625-CFBB-033E-497B37A04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freight rail">
            <a:extLst>
              <a:ext uri="{FF2B5EF4-FFF2-40B4-BE49-F238E27FC236}">
                <a16:creationId xmlns:a16="http://schemas.microsoft.com/office/drawing/2014/main" id="{0BED357A-754D-33BC-64B4-54DECA297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0" y="2241300"/>
            <a:ext cx="12192000" cy="3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6C41E738-844C-52F6-6450-6C46296C0BB2}"/>
              </a:ext>
            </a:extLst>
          </p:cNvPr>
          <p:cNvSpPr txBox="1">
            <a:spLocks/>
          </p:cNvSpPr>
          <p:nvPr/>
        </p:nvSpPr>
        <p:spPr>
          <a:xfrm>
            <a:off x="119006" y="-17495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Railroad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878EC2-0338-AF76-150B-BAC8A7689A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609"/>
            <a:ext cx="12192000" cy="143435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8C4AC8-104F-189C-2C87-22216DDB05F5}"/>
              </a:ext>
            </a:extLst>
          </p:cNvPr>
          <p:cNvSpPr txBox="1">
            <a:spLocks/>
          </p:cNvSpPr>
          <p:nvPr/>
        </p:nvSpPr>
        <p:spPr>
          <a:xfrm>
            <a:off x="610560" y="3824572"/>
            <a:ext cx="11793415" cy="8460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Inbound cars are placed, locomotive detaches, </a:t>
            </a:r>
            <a:b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</a:b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another train passes by</a:t>
            </a:r>
          </a:p>
        </p:txBody>
      </p:sp>
    </p:spTree>
    <p:extLst>
      <p:ext uri="{BB962C8B-B14F-4D97-AF65-F5344CB8AC3E}">
        <p14:creationId xmlns:p14="http://schemas.microsoft.com/office/powerpoint/2010/main" val="15241198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9E4C1-606C-3C3A-37C8-E8165D4F4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freight rail">
            <a:extLst>
              <a:ext uri="{FF2B5EF4-FFF2-40B4-BE49-F238E27FC236}">
                <a16:creationId xmlns:a16="http://schemas.microsoft.com/office/drawing/2014/main" id="{6A259CC1-2632-3FE7-F927-212B7346F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0" y="2241300"/>
            <a:ext cx="12192000" cy="3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E5DDFC7E-0E85-3D78-0F9E-10C19AAB0A5A}"/>
              </a:ext>
            </a:extLst>
          </p:cNvPr>
          <p:cNvSpPr txBox="1">
            <a:spLocks/>
          </p:cNvSpPr>
          <p:nvPr/>
        </p:nvSpPr>
        <p:spPr>
          <a:xfrm>
            <a:off x="127169" y="-92125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Railroad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2380C-0E2F-795B-D32C-7F1EB5E3FF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280"/>
            <a:ext cx="12192000" cy="143435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6390AD-9B9E-8488-372F-B111F1FAA6DE}"/>
              </a:ext>
            </a:extLst>
          </p:cNvPr>
          <p:cNvSpPr txBox="1">
            <a:spLocks/>
          </p:cNvSpPr>
          <p:nvPr/>
        </p:nvSpPr>
        <p:spPr>
          <a:xfrm>
            <a:off x="199292" y="3755153"/>
            <a:ext cx="11793415" cy="8460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Pulls back past turnout, operator switches turnout</a:t>
            </a:r>
          </a:p>
        </p:txBody>
      </p:sp>
    </p:spTree>
    <p:extLst>
      <p:ext uri="{BB962C8B-B14F-4D97-AF65-F5344CB8AC3E}">
        <p14:creationId xmlns:p14="http://schemas.microsoft.com/office/powerpoint/2010/main" val="2050382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48ADC-6D47-7B8A-9E8E-64F9C2663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freight rail">
            <a:extLst>
              <a:ext uri="{FF2B5EF4-FFF2-40B4-BE49-F238E27FC236}">
                <a16:creationId xmlns:a16="http://schemas.microsoft.com/office/drawing/2014/main" id="{28254EA6-BD61-B9E1-3EEF-2C291B84A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0" y="2241300"/>
            <a:ext cx="12192000" cy="3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92D5A5AA-E46E-6456-1DD2-A986DC42FCEF}"/>
              </a:ext>
            </a:extLst>
          </p:cNvPr>
          <p:cNvSpPr txBox="1">
            <a:spLocks/>
          </p:cNvSpPr>
          <p:nvPr/>
        </p:nvSpPr>
        <p:spPr>
          <a:xfrm>
            <a:off x="0" y="-103018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Railroad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5F50D-CF23-A96B-7709-16D4D4A17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377"/>
            <a:ext cx="12192000" cy="143435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904BD4-B2B9-3DE1-E3B7-AE99E96F5DD7}"/>
              </a:ext>
            </a:extLst>
          </p:cNvPr>
          <p:cNvSpPr txBox="1">
            <a:spLocks/>
          </p:cNvSpPr>
          <p:nvPr/>
        </p:nvSpPr>
        <p:spPr>
          <a:xfrm>
            <a:off x="199292" y="3450846"/>
            <a:ext cx="11793415" cy="8460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Attaches to outbound cars</a:t>
            </a:r>
          </a:p>
        </p:txBody>
      </p:sp>
    </p:spTree>
    <p:extLst>
      <p:ext uri="{BB962C8B-B14F-4D97-AF65-F5344CB8AC3E}">
        <p14:creationId xmlns:p14="http://schemas.microsoft.com/office/powerpoint/2010/main" val="1012600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C6EFF-EA6E-C899-340B-4E6CB1747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freight rail">
            <a:extLst>
              <a:ext uri="{FF2B5EF4-FFF2-40B4-BE49-F238E27FC236}">
                <a16:creationId xmlns:a16="http://schemas.microsoft.com/office/drawing/2014/main" id="{4FB0D76B-1465-6A81-CFAB-C8FA66229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0" y="2241300"/>
            <a:ext cx="12192000" cy="3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D0F1544A-5491-8176-F38B-17161AF57C92}"/>
              </a:ext>
            </a:extLst>
          </p:cNvPr>
          <p:cNvSpPr txBox="1">
            <a:spLocks/>
          </p:cNvSpPr>
          <p:nvPr/>
        </p:nvSpPr>
        <p:spPr>
          <a:xfrm>
            <a:off x="0" y="-75797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Railroad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CDDB48-7361-7068-589B-A200EFD339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020"/>
            <a:ext cx="12192000" cy="143435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CF7BB4-0ADF-7AD6-7850-84300FB8F35B}"/>
              </a:ext>
            </a:extLst>
          </p:cNvPr>
          <p:cNvSpPr txBox="1">
            <a:spLocks/>
          </p:cNvSpPr>
          <p:nvPr/>
        </p:nvSpPr>
        <p:spPr>
          <a:xfrm>
            <a:off x="199292" y="3675653"/>
            <a:ext cx="11793415" cy="8460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Outbound cars </a:t>
            </a:r>
            <a:b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</a:b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pulled onto siding</a:t>
            </a:r>
          </a:p>
        </p:txBody>
      </p:sp>
    </p:spTree>
    <p:extLst>
      <p:ext uri="{BB962C8B-B14F-4D97-AF65-F5344CB8AC3E}">
        <p14:creationId xmlns:p14="http://schemas.microsoft.com/office/powerpoint/2010/main" val="42669405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EB8BF-E032-5B58-287C-2623B4117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freight rail">
            <a:extLst>
              <a:ext uri="{FF2B5EF4-FFF2-40B4-BE49-F238E27FC236}">
                <a16:creationId xmlns:a16="http://schemas.microsoft.com/office/drawing/2014/main" id="{B3D955E0-780E-AED5-FE83-1E9EF0F15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0" y="2241300"/>
            <a:ext cx="12192000" cy="3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7F4AFD1-8ED2-F5AB-B20A-BCCEEF93A0F3}"/>
              </a:ext>
            </a:extLst>
          </p:cNvPr>
          <p:cNvSpPr txBox="1">
            <a:spLocks/>
          </p:cNvSpPr>
          <p:nvPr/>
        </p:nvSpPr>
        <p:spPr>
          <a:xfrm>
            <a:off x="0" y="-165604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Railroad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7439F-8C54-57D8-1986-30CCE5C4E8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736"/>
            <a:ext cx="12192000" cy="1434353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7184490-1FF0-1D4A-2390-5FCB10AB262E}"/>
              </a:ext>
            </a:extLst>
          </p:cNvPr>
          <p:cNvSpPr txBox="1">
            <a:spLocks/>
          </p:cNvSpPr>
          <p:nvPr/>
        </p:nvSpPr>
        <p:spPr>
          <a:xfrm>
            <a:off x="594130" y="3869696"/>
            <a:ext cx="11793415" cy="8460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Locomotive reassembles </a:t>
            </a:r>
            <a:b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</a:b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train</a:t>
            </a:r>
          </a:p>
        </p:txBody>
      </p:sp>
    </p:spTree>
    <p:extLst>
      <p:ext uri="{BB962C8B-B14F-4D97-AF65-F5344CB8AC3E}">
        <p14:creationId xmlns:p14="http://schemas.microsoft.com/office/powerpoint/2010/main" val="6247612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A31C0-1773-8DF8-7410-F4B4203DE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freight rail">
            <a:extLst>
              <a:ext uri="{FF2B5EF4-FFF2-40B4-BE49-F238E27FC236}">
                <a16:creationId xmlns:a16="http://schemas.microsoft.com/office/drawing/2014/main" id="{415BE2CA-D37E-49E2-32E9-E00B50EB2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0" y="2241300"/>
            <a:ext cx="12192000" cy="3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A47ABDCD-434F-2251-2753-0DEF489806B5}"/>
              </a:ext>
            </a:extLst>
          </p:cNvPr>
          <p:cNvSpPr txBox="1">
            <a:spLocks/>
          </p:cNvSpPr>
          <p:nvPr/>
        </p:nvSpPr>
        <p:spPr>
          <a:xfrm>
            <a:off x="0" y="-124782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Railroad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C3768-298C-AA69-AE1F-07DFEF449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722"/>
            <a:ext cx="12192000" cy="143435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8907EA-1E17-FA45-D7D2-B39A8652A777}"/>
              </a:ext>
            </a:extLst>
          </p:cNvPr>
          <p:cNvSpPr txBox="1">
            <a:spLocks/>
          </p:cNvSpPr>
          <p:nvPr/>
        </p:nvSpPr>
        <p:spPr>
          <a:xfrm>
            <a:off x="341286" y="3642579"/>
            <a:ext cx="11793415" cy="8460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Locomotive detaches, uses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main to runaround</a:t>
            </a:r>
          </a:p>
        </p:txBody>
      </p:sp>
    </p:spTree>
    <p:extLst>
      <p:ext uri="{BB962C8B-B14F-4D97-AF65-F5344CB8AC3E}">
        <p14:creationId xmlns:p14="http://schemas.microsoft.com/office/powerpoint/2010/main" val="31471279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A403E-9437-F236-0457-66B4882F3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freight rail">
            <a:extLst>
              <a:ext uri="{FF2B5EF4-FFF2-40B4-BE49-F238E27FC236}">
                <a16:creationId xmlns:a16="http://schemas.microsoft.com/office/drawing/2014/main" id="{2A325AEB-BCF9-047C-6981-B0FFDD660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0" y="2241300"/>
            <a:ext cx="12192000" cy="3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40237A3B-86FC-D749-4D96-482A3E6E013B}"/>
              </a:ext>
            </a:extLst>
          </p:cNvPr>
          <p:cNvSpPr txBox="1">
            <a:spLocks/>
          </p:cNvSpPr>
          <p:nvPr/>
        </p:nvSpPr>
        <p:spPr>
          <a:xfrm>
            <a:off x="0" y="-83961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Railroad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820F8-7072-71AA-BD95-4CF7EA0673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885"/>
            <a:ext cx="12192000" cy="143435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9E6AEC-29FF-5350-0581-007BE33B6D84}"/>
              </a:ext>
            </a:extLst>
          </p:cNvPr>
          <p:cNvSpPr txBox="1">
            <a:spLocks/>
          </p:cNvSpPr>
          <p:nvPr/>
        </p:nvSpPr>
        <p:spPr>
          <a:xfrm>
            <a:off x="341286" y="3642579"/>
            <a:ext cx="11793415" cy="8460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Locomotive detaches, uses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main to runaround</a:t>
            </a:r>
          </a:p>
        </p:txBody>
      </p:sp>
    </p:spTree>
    <p:extLst>
      <p:ext uri="{BB962C8B-B14F-4D97-AF65-F5344CB8AC3E}">
        <p14:creationId xmlns:p14="http://schemas.microsoft.com/office/powerpoint/2010/main" val="20401747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BC92A-6DF9-BEBE-E38C-73A2000B3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freight rail">
            <a:extLst>
              <a:ext uri="{FF2B5EF4-FFF2-40B4-BE49-F238E27FC236}">
                <a16:creationId xmlns:a16="http://schemas.microsoft.com/office/drawing/2014/main" id="{541D5852-9948-4DB8-FDF9-B8C580933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0" y="2241300"/>
            <a:ext cx="12192000" cy="3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61DCDFDB-3570-8F5C-546A-158579A4460C}"/>
              </a:ext>
            </a:extLst>
          </p:cNvPr>
          <p:cNvSpPr txBox="1">
            <a:spLocks/>
          </p:cNvSpPr>
          <p:nvPr/>
        </p:nvSpPr>
        <p:spPr>
          <a:xfrm>
            <a:off x="0" y="-230919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Railroad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3ED59-7955-C6A3-A896-8C8F07A12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572"/>
            <a:ext cx="12192000" cy="143435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1E8790-C831-667A-BC91-B065DF41509D}"/>
              </a:ext>
            </a:extLst>
          </p:cNvPr>
          <p:cNvSpPr txBox="1">
            <a:spLocks/>
          </p:cNvSpPr>
          <p:nvPr/>
        </p:nvSpPr>
        <p:spPr>
          <a:xfrm>
            <a:off x="199292" y="3755153"/>
            <a:ext cx="11793415" cy="8460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Shoves onto siding,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reassembles outbound train</a:t>
            </a:r>
          </a:p>
        </p:txBody>
      </p:sp>
    </p:spTree>
    <p:extLst>
      <p:ext uri="{BB962C8B-B14F-4D97-AF65-F5344CB8AC3E}">
        <p14:creationId xmlns:p14="http://schemas.microsoft.com/office/powerpoint/2010/main" val="16021951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1A02B-D6B3-EB60-507A-4443EA0C5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freight rail">
            <a:extLst>
              <a:ext uri="{FF2B5EF4-FFF2-40B4-BE49-F238E27FC236}">
                <a16:creationId xmlns:a16="http://schemas.microsoft.com/office/drawing/2014/main" id="{816289C9-B40C-5277-052B-9DFEEE6CE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0" y="2241300"/>
            <a:ext cx="12192000" cy="3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28677E01-BD19-327E-F218-CE3ED5C5B78C}"/>
              </a:ext>
            </a:extLst>
          </p:cNvPr>
          <p:cNvSpPr txBox="1">
            <a:spLocks/>
          </p:cNvSpPr>
          <p:nvPr/>
        </p:nvSpPr>
        <p:spPr>
          <a:xfrm>
            <a:off x="0" y="-222754"/>
            <a:ext cx="9841523" cy="1520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4200"/>
              <a:t>Railroad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B42593-4116-20AC-CAFD-CA25F3CE0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062"/>
            <a:ext cx="12192000" cy="143435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F39C92-4AA1-A6CD-5D3F-5E31494D867D}"/>
              </a:ext>
            </a:extLst>
          </p:cNvPr>
          <p:cNvSpPr txBox="1">
            <a:spLocks/>
          </p:cNvSpPr>
          <p:nvPr/>
        </p:nvSpPr>
        <p:spPr>
          <a:xfrm>
            <a:off x="199292" y="3645980"/>
            <a:ext cx="11793415" cy="8460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>
                <a:solidFill>
                  <a:schemeClr val="bg1"/>
                </a:solidFill>
                <a:cs typeface="Adobe Hebrew" panose="02040503050201020203" pitchFamily="18" charset="-79"/>
              </a:rPr>
              <a:t>Train departs</a:t>
            </a:r>
          </a:p>
        </p:txBody>
      </p:sp>
    </p:spTree>
    <p:extLst>
      <p:ext uri="{BB962C8B-B14F-4D97-AF65-F5344CB8AC3E}">
        <p14:creationId xmlns:p14="http://schemas.microsoft.com/office/powerpoint/2010/main" val="3864223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930AD-BF2F-709C-834A-EE8E5B7D0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1584802C-E8D9-5894-6A00-2FBD4F4EB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027" y="155123"/>
            <a:ext cx="9817945" cy="1520889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/>
              <a:t>Railroad Company Objectives and Perspective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026CD2-A6BB-4446-36E5-AFF6D7280810}"/>
              </a:ext>
            </a:extLst>
          </p:cNvPr>
          <p:cNvSpPr txBox="1">
            <a:spLocks/>
          </p:cNvSpPr>
          <p:nvPr/>
        </p:nvSpPr>
        <p:spPr>
          <a:xfrm>
            <a:off x="358071" y="1170790"/>
            <a:ext cx="7173098" cy="501955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Adobe Hebrew" panose="02040503050201020203" pitchFamily="18" charset="-79"/>
              </a:rPr>
              <a:t>Passenger / Transit – Safely move as many people as efficient as possible</a:t>
            </a:r>
          </a:p>
          <a:p>
            <a:r>
              <a:rPr lang="en-US" sz="2400" dirty="0">
                <a:cs typeface="Adobe Hebrew" panose="02040503050201020203" pitchFamily="18" charset="-79"/>
              </a:rPr>
              <a:t>Freight – Safely move as much freight as efficient as possible</a:t>
            </a:r>
          </a:p>
          <a:p>
            <a:r>
              <a:rPr lang="en-US" sz="2400" dirty="0">
                <a:cs typeface="Adobe Hebrew" panose="02040503050201020203" pitchFamily="18" charset="-79"/>
              </a:rPr>
              <a:t>Historical – Give the public an experience riding a train</a:t>
            </a:r>
          </a:p>
          <a:p>
            <a:r>
              <a:rPr lang="en-US" sz="2400" dirty="0">
                <a:cs typeface="Adobe Hebrew" panose="02040503050201020203" pitchFamily="18" charset="-79"/>
              </a:rPr>
              <a:t>All railroad companies have financial objectives in addition to safety and efficiency. </a:t>
            </a:r>
          </a:p>
        </p:txBody>
      </p:sp>
      <p:pic>
        <p:nvPicPr>
          <p:cNvPr id="10" name="Picture 4" descr="Union Pacific Railroad - Wikipedia">
            <a:extLst>
              <a:ext uri="{FF2B5EF4-FFF2-40B4-BE49-F238E27FC236}">
                <a16:creationId xmlns:a16="http://schemas.microsoft.com/office/drawing/2014/main" id="{DEB3B3E3-09C8-32A2-8BCB-99D447FF5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318" y="1553420"/>
            <a:ext cx="880308" cy="101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mtrak Logo, symbol, meaning, history, PNG, brand">
            <a:extLst>
              <a:ext uri="{FF2B5EF4-FFF2-40B4-BE49-F238E27FC236}">
                <a16:creationId xmlns:a16="http://schemas.microsoft.com/office/drawing/2014/main" id="{9AA40AC1-0757-5D9F-D301-2428B69F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764" y="2956536"/>
            <a:ext cx="1287165" cy="7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BNSF Railway Logo PNG vector in SVG, PDF, AI, CDR format">
            <a:extLst>
              <a:ext uri="{FF2B5EF4-FFF2-40B4-BE49-F238E27FC236}">
                <a16:creationId xmlns:a16="http://schemas.microsoft.com/office/drawing/2014/main" id="{FE4BE50F-33F5-2270-938E-C6B900333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26642" r="6822" b="28647"/>
          <a:stretch/>
        </p:blipFill>
        <p:spPr bwMode="auto">
          <a:xfrm>
            <a:off x="10434318" y="4238696"/>
            <a:ext cx="1672839" cy="6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3FB907-A994-2F23-53B4-77B20881E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187" y="1589996"/>
            <a:ext cx="1098084" cy="940692"/>
          </a:xfrm>
          <a:prstGeom prst="rect">
            <a:avLst/>
          </a:prstGeom>
        </p:spPr>
      </p:pic>
      <p:pic>
        <p:nvPicPr>
          <p:cNvPr id="1028" name="Picture 4" descr="U.S. Army Transportation Corps Crest">
            <a:extLst>
              <a:ext uri="{FF2B5EF4-FFF2-40B4-BE49-F238E27FC236}">
                <a16:creationId xmlns:a16="http://schemas.microsoft.com/office/drawing/2014/main" id="{7306E18F-E638-B929-9807-F6C246192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707" y="2704188"/>
            <a:ext cx="12287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36F74E7-6456-B8FF-6F82-31A345E50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319" y="4146975"/>
            <a:ext cx="945952" cy="94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779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5BD13-498F-896D-03B9-A4E757C9B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51157F30-6E24-D622-6C11-1DD5D2BD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027" y="73480"/>
            <a:ext cx="9817945" cy="1520889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/>
              <a:t>Railroad Company Objectives and Perspective</a:t>
            </a:r>
          </a:p>
        </p:txBody>
      </p:sp>
      <p:pic>
        <p:nvPicPr>
          <p:cNvPr id="6" name="Picture 2" descr="https://upload.wikimedia.org/wikipedia/commons/8/8b/Class1rr.png">
            <a:extLst>
              <a:ext uri="{FF2B5EF4-FFF2-40B4-BE49-F238E27FC236}">
                <a16:creationId xmlns:a16="http://schemas.microsoft.com/office/drawing/2014/main" id="{56659850-CF27-4367-567D-F29B5951F9A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"/>
          <a:stretch/>
        </p:blipFill>
        <p:spPr bwMode="auto">
          <a:xfrm>
            <a:off x="706060" y="1246801"/>
            <a:ext cx="4557836" cy="4572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568F470-FD78-C62E-E056-06A09EADD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151" y="2272792"/>
            <a:ext cx="5970843" cy="281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607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D2D47-B40B-8E5E-7A0D-7AA15CA4C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D1A8E875-3036-7C5A-94EF-BF7D1BB7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424" y="2029968"/>
            <a:ext cx="3511296" cy="2368296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/>
              <a:t>Railroad Company</a:t>
            </a:r>
            <a:br>
              <a:rPr lang="en-US" sz="4000" dirty="0"/>
            </a:br>
            <a:r>
              <a:rPr lang="en-US" sz="4000" dirty="0"/>
              <a:t>Objectives and Perspective</a:t>
            </a:r>
          </a:p>
        </p:txBody>
      </p:sp>
      <p:pic>
        <p:nvPicPr>
          <p:cNvPr id="7" name="Picture 6" descr="A map of the state of nevada&#10;&#10;AI-generated content may be incorrect.">
            <a:extLst>
              <a:ext uri="{FF2B5EF4-FFF2-40B4-BE49-F238E27FC236}">
                <a16:creationId xmlns:a16="http://schemas.microsoft.com/office/drawing/2014/main" id="{0E8A7C02-2A95-9703-2A53-ABD6C989F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5632" r="10204" b="7791"/>
          <a:stretch/>
        </p:blipFill>
        <p:spPr>
          <a:xfrm>
            <a:off x="777240" y="265176"/>
            <a:ext cx="4050792" cy="567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39994"/>
      </p:ext>
    </p:extLst>
  </p:cSld>
  <p:clrMapOvr>
    <a:masterClrMapping/>
  </p:clrMapOvr>
</p:sld>
</file>

<file path=ppt/theme/theme1.xml><?xml version="1.0" encoding="utf-8"?>
<a:theme xmlns:a="http://schemas.openxmlformats.org/drawingml/2006/main" name="HorrocksTheme_ppt">
  <a:themeElements>
    <a:clrScheme name="!H_Brand-Horrocks Main Colors">
      <a:dk1>
        <a:srgbClr val="6E6F72"/>
      </a:dk1>
      <a:lt1>
        <a:srgbClr val="FFFFFF"/>
      </a:lt1>
      <a:dk2>
        <a:srgbClr val="2F4B5D"/>
      </a:dk2>
      <a:lt2>
        <a:srgbClr val="FAA43A"/>
      </a:lt2>
      <a:accent1>
        <a:srgbClr val="F47A20"/>
      </a:accent1>
      <a:accent2>
        <a:srgbClr val="CCCCCB"/>
      </a:accent2>
      <a:accent3>
        <a:srgbClr val="6E6F72"/>
      </a:accent3>
      <a:accent4>
        <a:srgbClr val="F47A20"/>
      </a:accent4>
      <a:accent5>
        <a:srgbClr val="C06435"/>
      </a:accent5>
      <a:accent6>
        <a:srgbClr val="000000"/>
      </a:accent6>
      <a:hlink>
        <a:srgbClr val="597AAA"/>
      </a:hlink>
      <a:folHlink>
        <a:srgbClr val="7712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rrocks 2023 General Widescreen No Background.pptx" id="{22FF27C5-68C8-4A5F-B901-93539D00AE74}" vid="{863AAE00-28F1-422B-88E1-F3C102763D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BDF46777CEC44B99D8C8B467446E41" ma:contentTypeVersion="0" ma:contentTypeDescription="Create a new document." ma:contentTypeScope="" ma:versionID="148536f1a2a2d10e6ce0c2002b8a5cc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1d5eec3c12ee2e8127422d567928f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A18C73-5D8B-41D5-A8F8-EC7263698B78}">
  <ds:schemaRefs>
    <ds:schemaRef ds:uri="74ff6f65-d2db-4877-8c37-56987c6b88f3"/>
    <ds:schemaRef ds:uri="d4752b0b-d2fa-430b-9c41-d75b0f28cbf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10D5038-1A49-4ADB-8CED-BB346493FA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354798-F2FD-464B-8241-61ECA1B5BD7B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Horrocks-General_ Widescreen-No Background (1)</Template>
  <TotalTime>237</TotalTime>
  <Words>2775</Words>
  <Application>Microsoft Office PowerPoint</Application>
  <PresentationFormat>Widescreen</PresentationFormat>
  <Paragraphs>310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Adobe Hebrew</vt:lpstr>
      <vt:lpstr>Arial</vt:lpstr>
      <vt:lpstr>Calibri</vt:lpstr>
      <vt:lpstr>Calibri Light</vt:lpstr>
      <vt:lpstr>Franklin Gothic Book</vt:lpstr>
      <vt:lpstr>HorrocksTheme_ppt</vt:lpstr>
      <vt:lpstr>PowerPoint Presentation</vt:lpstr>
      <vt:lpstr>PowerPoint Presentation</vt:lpstr>
      <vt:lpstr>PowerPoint Presentation</vt:lpstr>
      <vt:lpstr>PowerPoint Presentation</vt:lpstr>
      <vt:lpstr>Learning Objectives</vt:lpstr>
      <vt:lpstr>Presentation Slides</vt:lpstr>
      <vt:lpstr>Railroad Company Objectives and Perspective</vt:lpstr>
      <vt:lpstr>Railroad Company Objectives and Perspective</vt:lpstr>
      <vt:lpstr>Railroad Company Objectives and Perspective</vt:lpstr>
      <vt:lpstr>PowerPoint Presentation</vt:lpstr>
      <vt:lpstr>PowerPoint Presentation</vt:lpstr>
      <vt:lpstr>Building Across Your Neighbors Property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Q&amp;A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Kamree Kelley</dc:creator>
  <cp:lastModifiedBy>Clint Allen</cp:lastModifiedBy>
  <cp:revision>13</cp:revision>
  <dcterms:created xsi:type="dcterms:W3CDTF">2025-04-02T14:44:17Z</dcterms:created>
  <dcterms:modified xsi:type="dcterms:W3CDTF">2025-05-08T17:41:04Z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0x0101003CBDF46777CEC44B99D8C8B467446E41</vt:lpwstr>
  </property>
  <property fmtid="{D5CDD505-2E9C-101B-9397-08002B2CF9AE}" pid="3" name="MediaServiceImageTags">
    <vt:lpwstr/>
  </property>
  <property fmtid="{D5CDD505-2E9C-101B-9397-08002B2CF9AE}" pid="4" name="Order">
    <vt:r8>70100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</Properties>
</file>